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2" d="100"/>
          <a:sy n="142" d="100"/>
        </p:scale>
        <p:origin x="-660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75F75-D722-46E2-8ABD-A93CD85EBF01}" type="datetimeFigureOut">
              <a:rPr lang="nl-NL" smtClean="0"/>
              <a:t>26-7-2019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F09F0-CDBA-4EED-93FD-5E0F141B5C9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708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818656" cy="273844"/>
          </a:xfrm>
        </p:spPr>
        <p:txBody>
          <a:bodyPr/>
          <a:lstStyle>
            <a:lvl1pPr>
              <a:defRPr sz="900"/>
            </a:lvl1pPr>
          </a:lstStyle>
          <a:p>
            <a:r>
              <a:rPr lang="nl-NL" smtClean="0"/>
              <a:t>FAB15 Int. Conf., Egypt, 2019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26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28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8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9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44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994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75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84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80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22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263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53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fab15-sdg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fab15-sdg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list-sdgs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14-sdgs-mindmap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bit.ly/SIMBIO2018-OD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14-sdgs-fablabmanager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bit.ly/fab14-sdgs-for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Fab Labs and Sustainable Development Goals</a:t>
            </a:r>
            <a:br>
              <a:rPr lang="en-US" sz="3600" dirty="0" smtClean="0"/>
            </a:br>
            <a:r>
              <a:rPr lang="en-US" sz="3600" dirty="0" smtClean="0"/>
              <a:t>Working Group 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sz="1400" b="1" dirty="0" smtClean="0">
                <a:solidFill>
                  <a:schemeClr val="tx1"/>
                </a:solidFill>
              </a:rPr>
              <a:t>Enrico Bassi (Italy)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Nagwa ELnwishy (Egypt)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Vaneza Caycho Ñuflo (Peru)</a:t>
            </a:r>
            <a:r>
              <a:rPr lang="nl-NL" sz="1400" dirty="0" smtClean="0">
                <a:solidFill>
                  <a:schemeClr val="tx1"/>
                </a:solidFill>
              </a:rPr>
              <a:t>, Neville Govender (South Africa), Arundhati Jadhav (India), </a:t>
            </a:r>
            <a:r>
              <a:rPr lang="nl-NL" sz="1400" b="1" dirty="0" smtClean="0">
                <a:solidFill>
                  <a:schemeClr val="tx1"/>
                </a:solidFill>
              </a:rPr>
              <a:t>Beno Juarez (Peru)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Ted Hung (Taiwan)</a:t>
            </a:r>
            <a:r>
              <a:rPr lang="nl-NL" sz="1400" dirty="0" smtClean="0">
                <a:solidFill>
                  <a:schemeClr val="tx1"/>
                </a:solidFill>
              </a:rPr>
              <a:t>, Yogesh Kulkarni (India), Noksy Letsoalo (South Africa), Jean-Baptiste Natali (New Zealand), Wendy Neale (New Zealand), </a:t>
            </a:r>
            <a:r>
              <a:rPr lang="nl-NL" sz="1400" b="1" dirty="0" smtClean="0">
                <a:solidFill>
                  <a:schemeClr val="tx1"/>
                </a:solidFill>
              </a:rPr>
              <a:t>Pieter van der Hijden (Netherlands/Suriname)</a:t>
            </a:r>
          </a:p>
          <a:p>
            <a:endParaRPr lang="nl-NL" sz="1400" b="1" dirty="0" smtClean="0">
              <a:solidFill>
                <a:schemeClr val="tx1"/>
              </a:solidFill>
            </a:endParaRPr>
          </a:p>
          <a:p>
            <a:r>
              <a:rPr lang="en-US" sz="1400" b="1" dirty="0" smtClean="0">
                <a:solidFill>
                  <a:schemeClr val="tx1"/>
                </a:solidFill>
              </a:rPr>
              <a:t>Name in bold </a:t>
            </a:r>
            <a:r>
              <a:rPr lang="en-US" sz="1400" dirty="0" smtClean="0">
                <a:solidFill>
                  <a:schemeClr val="tx1"/>
                </a:solidFill>
              </a:rPr>
              <a:t>= present at FAB15 – Egypt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b="1" dirty="0" smtClean="0">
                <a:solidFill>
                  <a:schemeClr val="tx1"/>
                </a:solidFill>
              </a:rPr>
              <a:t>FAB15 – 15</a:t>
            </a:r>
            <a:r>
              <a:rPr lang="en-US" sz="1400" b="1" baseline="30000" dirty="0" smtClean="0">
                <a:solidFill>
                  <a:schemeClr val="tx1"/>
                </a:solidFill>
              </a:rPr>
              <a:t>th</a:t>
            </a:r>
            <a:r>
              <a:rPr lang="en-US" sz="1400" b="1" dirty="0" smtClean="0">
                <a:solidFill>
                  <a:schemeClr val="tx1"/>
                </a:solidFill>
              </a:rPr>
              <a:t> Annual International Fab Lab Conference, </a:t>
            </a:r>
            <a:r>
              <a:rPr lang="en-US" sz="1400" b="1" dirty="0" err="1" smtClean="0">
                <a:solidFill>
                  <a:schemeClr val="tx1"/>
                </a:solidFill>
              </a:rPr>
              <a:t>ElGouna</a:t>
            </a:r>
            <a:r>
              <a:rPr lang="en-US" sz="1400" b="1" dirty="0" smtClean="0">
                <a:solidFill>
                  <a:schemeClr val="tx1"/>
                </a:solidFill>
              </a:rPr>
              <a:t> / Cairo, Egypt, 28 July – 4 August 2019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http://bit.ly/fab15-sdgs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746648" cy="273844"/>
          </a:xfrm>
        </p:spPr>
        <p:txBody>
          <a:bodyPr/>
          <a:lstStyle/>
          <a:p>
            <a:r>
              <a:rPr lang="nl-NL" sz="900" dirty="0" smtClean="0"/>
              <a:t>FAB15 Int. Conf., Egypt, 2019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151337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and We Will Meet Again!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n-US" sz="4500" dirty="0" smtClean="0"/>
              <a:t>Workshop</a:t>
            </a:r>
            <a:br>
              <a:rPr lang="en-US" sz="4500" dirty="0" smtClean="0"/>
            </a:br>
            <a:r>
              <a:rPr lang="en-US" sz="4500" dirty="0" smtClean="0"/>
              <a:t>Fab Labs and Sustainable Development Goals</a:t>
            </a:r>
            <a:br>
              <a:rPr lang="en-US" sz="4500" dirty="0" smtClean="0"/>
            </a:br>
            <a:r>
              <a:rPr lang="en-US" sz="4500" dirty="0" smtClean="0"/>
              <a:t>The Next Round</a:t>
            </a:r>
          </a:p>
          <a:p>
            <a:pPr marL="0" indent="0" algn="ctr">
              <a:buNone/>
            </a:pPr>
            <a:r>
              <a:rPr lang="en-US" b="1" dirty="0"/>
              <a:t>Wednesday 31th of July 2019</a:t>
            </a:r>
            <a:br>
              <a:rPr lang="en-US" b="1" dirty="0"/>
            </a:br>
            <a:r>
              <a:rPr lang="en-US" b="1" dirty="0"/>
              <a:t>16:30-18:30 h. – room F47</a:t>
            </a:r>
            <a:endParaRPr lang="en-US" sz="4500" dirty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</a:t>
            </a:r>
            <a:endParaRPr lang="nl-NL" dirty="0" smtClean="0"/>
          </a:p>
          <a:p>
            <a:pPr marL="0" indent="0" algn="ctr">
              <a:buNone/>
            </a:pPr>
            <a:r>
              <a:rPr lang="nl-NL" sz="2600" b="1" dirty="0" smtClean="0"/>
              <a:t>Enrico Bassi (Italy), Nagwa ELnwishy (Egypt), Vaneza Caycho Ñuflo (Peru)</a:t>
            </a:r>
            <a:r>
              <a:rPr lang="nl-NL" sz="2600" dirty="0" smtClean="0"/>
              <a:t>, Neville Govender (South Africa), Arundhati Jadhav (India), </a:t>
            </a:r>
            <a:r>
              <a:rPr lang="nl-NL" sz="2600" b="1" dirty="0" smtClean="0"/>
              <a:t>Beno Juarez (Peru), Ted Hung (Taiwan)</a:t>
            </a:r>
            <a:r>
              <a:rPr lang="nl-NL" sz="2600" dirty="0" smtClean="0"/>
              <a:t>, Yogesh Kulkarni (India), Noksy Letsoalo (South Africa), Jean-Baptiste Natali (New Zealand), Wendy Neale (New Zealand), </a:t>
            </a:r>
            <a:r>
              <a:rPr lang="nl-NL" sz="2600" b="1" dirty="0" smtClean="0"/>
              <a:t>Pieter van der Hijden (Netherlands/Suriname)</a:t>
            </a:r>
          </a:p>
          <a:p>
            <a:pPr algn="ctr"/>
            <a:endParaRPr lang="nl-NL" sz="2600" dirty="0" smtClean="0"/>
          </a:p>
          <a:p>
            <a:pPr marL="0" indent="0" algn="ctr">
              <a:buNone/>
            </a:pPr>
            <a:r>
              <a:rPr lang="en-US" sz="2600" b="1" dirty="0" smtClean="0"/>
              <a:t>Name in bold</a:t>
            </a:r>
            <a:r>
              <a:rPr lang="en-US" sz="2600" dirty="0" smtClean="0"/>
              <a:t> = present at FAB15 – Egypt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ONE LINK for ALL FILES: </a:t>
            </a:r>
            <a:r>
              <a:rPr lang="en-US" b="1" dirty="0" smtClean="0">
                <a:hlinkClick r:id="rId2"/>
              </a:rPr>
              <a:t>http://bit.ly/fab15-sdgs</a:t>
            </a:r>
            <a:r>
              <a:rPr lang="en-US" b="1" dirty="0" smtClean="0"/>
              <a:t> </a:t>
            </a:r>
          </a:p>
          <a:p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http://bit.ly/fab15-sdgs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10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933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U.N. Sustainable Development Goals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5847"/>
            <a:ext cx="4038600" cy="2002680"/>
          </a:xfrm>
        </p:spPr>
      </p:pic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17 </a:t>
            </a:r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169 targets</a:t>
            </a:r>
          </a:p>
          <a:p>
            <a:r>
              <a:rPr lang="en-US" dirty="0" smtClean="0"/>
              <a:t>Time horizon 2016-2030</a:t>
            </a:r>
          </a:p>
          <a:p>
            <a:r>
              <a:rPr lang="en-US" dirty="0" smtClean="0"/>
              <a:t>Signed by 193 </a:t>
            </a:r>
            <a:r>
              <a:rPr lang="en-US" dirty="0"/>
              <a:t>countries</a:t>
            </a:r>
            <a:endParaRPr lang="en-US" dirty="0" smtClean="0"/>
          </a:p>
          <a:p>
            <a:r>
              <a:rPr lang="en-US" dirty="0" smtClean="0"/>
              <a:t>Unique socio-economic program for the whole earth</a:t>
            </a:r>
          </a:p>
          <a:p>
            <a:r>
              <a:rPr lang="en-US" dirty="0" smtClean="0"/>
              <a:t>Global frame of reference for development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0278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 Labs align with SDGs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3</a:t>
            </a:fld>
            <a:endParaRPr lang="nl-NL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64718"/>
            <a:ext cx="4038600" cy="166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94059"/>
            <a:ext cx="4038600" cy="280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269745"/>
            <a:ext cx="396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i="1" dirty="0" smtClean="0"/>
              <a:t>Sample: Outcome of local fab lab workshop </a:t>
            </a:r>
            <a:endParaRPr lang="nl-NL" sz="1000" i="1" dirty="0"/>
          </a:p>
        </p:txBody>
      </p:sp>
    </p:spTree>
    <p:extLst>
      <p:ext uri="{BB962C8B-B14F-4D97-AF65-F5344CB8AC3E}">
        <p14:creationId xmlns:p14="http://schemas.microsoft.com/office/powerpoint/2010/main" val="406999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results: 53 SDG Profiles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4</a:t>
            </a:fld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00150"/>
            <a:ext cx="3940513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242653"/>
              </p:ext>
            </p:extLst>
          </p:nvPr>
        </p:nvGraphicFramePr>
        <p:xfrm>
          <a:off x="4572000" y="997878"/>
          <a:ext cx="4032448" cy="3684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448"/>
                <a:gridCol w="2066824"/>
                <a:gridCol w="504056"/>
                <a:gridCol w="648072"/>
                <a:gridCol w="432048"/>
              </a:tblGrid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SDG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Title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Count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Rank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poverty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Zero hunger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Good health and well-being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Quality education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Gender equality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Clean water and sanitation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Affordable and clean energy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Decent work and economic growth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Industry, innovation and infrastructure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Reduced inequalities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Sustainable cities and communities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Responsible consumption and production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Climate action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Life below water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Life on land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Peace, justice and strong institutions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Partnerships for the goals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=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1520" y="408391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900" i="1" dirty="0" smtClean="0"/>
              <a:t>Interactive mindmap for browsing and filtering: </a:t>
            </a:r>
            <a:r>
              <a:rPr lang="nl-NL" sz="900" i="1" dirty="0" smtClean="0">
                <a:hlinkClick r:id="rId3"/>
              </a:rPr>
              <a:t>http://bit.ly/fablist-sdgs</a:t>
            </a:r>
            <a:r>
              <a:rPr lang="nl-NL" sz="900" i="1" dirty="0" smtClean="0"/>
              <a:t> </a:t>
            </a:r>
            <a:endParaRPr lang="nl-NL" sz="9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98757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Collectively Independent</a:t>
            </a:r>
            <a:br>
              <a:rPr lang="nl-NL" sz="1200" dirty="0" smtClean="0"/>
            </a:br>
            <a:r>
              <a:rPr lang="nl-NL" sz="1200" dirty="0" smtClean="0"/>
              <a:t>6 pairs of twins, 2 trio’s, 35 singles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281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 …</a:t>
            </a:r>
            <a:endParaRPr lang="nl-NL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200150"/>
            <a:ext cx="2189178" cy="33940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824" y="1200151"/>
            <a:ext cx="5616624" cy="3394472"/>
          </a:xfrm>
        </p:spPr>
        <p:txBody>
          <a:bodyPr>
            <a:normAutofit fontScale="47500" lnSpcReduction="20000"/>
          </a:bodyPr>
          <a:lstStyle/>
          <a:p>
            <a:r>
              <a:rPr lang="en-US" sz="3300" b="1" dirty="0" smtClean="0"/>
              <a:t>"Just because there is a conceptual fit with the UN sustainable development goals doesn't mean that it is the reality on the ground.“</a:t>
            </a:r>
            <a:br>
              <a:rPr lang="en-US" sz="3300" b="1" dirty="0" smtClean="0"/>
            </a:br>
            <a:endParaRPr lang="en-US" sz="3300" b="1" dirty="0" smtClean="0"/>
          </a:p>
          <a:p>
            <a:r>
              <a:rPr lang="en-US" sz="3300" dirty="0" smtClean="0"/>
              <a:t>"For the third digital revolution to truly become a revolution, it will need to do more than demonstrate exponential gains in technical performance. </a:t>
            </a:r>
            <a:r>
              <a:rPr lang="en-US" sz="3300" b="1" dirty="0" smtClean="0"/>
              <a:t>The technology must clearly address enduring societal needs with models that can be replicated and locally adapted for broad-based impact.</a:t>
            </a:r>
            <a:r>
              <a:rPr lang="en-US" sz="3300" dirty="0" smtClean="0"/>
              <a:t>“</a:t>
            </a:r>
            <a:br>
              <a:rPr lang="en-US" sz="3300" dirty="0" smtClean="0"/>
            </a:br>
            <a:endParaRPr lang="en-US" sz="3300" dirty="0" smtClean="0"/>
          </a:p>
          <a:p>
            <a:r>
              <a:rPr lang="en-US" sz="3300" dirty="0" smtClean="0"/>
              <a:t>Tom </a:t>
            </a:r>
            <a:r>
              <a:rPr lang="en-US" sz="3300" dirty="0" err="1" smtClean="0"/>
              <a:t>Kalil</a:t>
            </a:r>
            <a:r>
              <a:rPr lang="en-US" sz="3300" dirty="0" smtClean="0"/>
              <a:t>, former deputy director of the White House Office of Science and Technology Policy and a strong advocate of the maker and fab movements: "</a:t>
            </a:r>
            <a:r>
              <a:rPr lang="en-US" sz="3300" b="1" dirty="0" smtClean="0"/>
              <a:t>the ability of the maker or fab communities to help solve particular societal problems is a key yardstick to measure progress</a:t>
            </a:r>
            <a:r>
              <a:rPr lang="en-US" sz="3300" dirty="0" smtClean="0"/>
              <a:t>. It is not just about self-expression."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68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81051"/>
            <a:ext cx="4038600" cy="223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Trillions USD needed, billions available</a:t>
            </a:r>
            <a:endParaRPr lang="nl-NL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Multilateral Development Banks (MDBs) only have billions</a:t>
            </a:r>
          </a:p>
          <a:p>
            <a:pPr lvl="1"/>
            <a:r>
              <a:rPr lang="en-US" dirty="0" smtClean="0"/>
              <a:t>E.g. African Development Bank</a:t>
            </a:r>
            <a:r>
              <a:rPr lang="en-US" dirty="0" smtClean="0"/>
              <a:t>, </a:t>
            </a:r>
            <a:r>
              <a:rPr lang="en-US" dirty="0" smtClean="0"/>
              <a:t>World Bank, Islamic Development Bank, etc.</a:t>
            </a:r>
            <a:endParaRPr lang="en-US" dirty="0" smtClean="0"/>
          </a:p>
          <a:p>
            <a:r>
              <a:rPr lang="en-US" dirty="0" smtClean="0"/>
              <a:t>SDG programs and projects need trillions</a:t>
            </a:r>
          </a:p>
          <a:p>
            <a:r>
              <a:rPr lang="en-US" dirty="0" smtClean="0"/>
              <a:t>New MDB policy:</a:t>
            </a:r>
          </a:p>
          <a:p>
            <a:pPr lvl="1"/>
            <a:r>
              <a:rPr lang="en-US" dirty="0" smtClean="0"/>
              <a:t>“Use billions to unlock the trillions”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6</a:t>
            </a:fld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395536" y="4083918"/>
            <a:ext cx="4032448" cy="360040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ctr"/>
            <a:r>
              <a:rPr lang="nl-NL" sz="1000" i="1" dirty="0" smtClean="0"/>
              <a:t>Interactive mindmap for browsing and searching all SDGs and underlying targets </a:t>
            </a:r>
            <a:br>
              <a:rPr lang="nl-NL" sz="1000" i="1" dirty="0" smtClean="0"/>
            </a:br>
            <a:r>
              <a:rPr lang="nl-NL" sz="1000" i="1" dirty="0" smtClean="0"/>
              <a:t>English: </a:t>
            </a:r>
            <a:r>
              <a:rPr lang="nl-NL" sz="1000" i="1" dirty="0" smtClean="0">
                <a:hlinkClick r:id="rId3"/>
              </a:rPr>
              <a:t>http://bit.ly/fab14-sdgs-mindmap</a:t>
            </a:r>
            <a:r>
              <a:rPr lang="nl-NL" sz="1000" i="1" dirty="0" smtClean="0"/>
              <a:t> Spanish: </a:t>
            </a:r>
            <a:r>
              <a:rPr lang="nl-NL" sz="1000" i="1" dirty="0" smtClean="0">
                <a:hlinkClick r:id="rId4"/>
              </a:rPr>
              <a:t>http://bit.ly/SIMBIO2018-ODS</a:t>
            </a:r>
            <a:r>
              <a:rPr lang="nl-NL" sz="1000" i="1" dirty="0" smtClean="0"/>
              <a:t>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93951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Fab Labs and SDGs: The Next Round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Focus on our mission &amp; learning </a:t>
            </a:r>
            <a:r>
              <a:rPr lang="en-US" dirty="0"/>
              <a:t>path</a:t>
            </a:r>
          </a:p>
          <a:p>
            <a:r>
              <a:rPr lang="en-US" dirty="0"/>
              <a:t>Move from </a:t>
            </a:r>
            <a:r>
              <a:rPr lang="en-US" dirty="0" smtClean="0"/>
              <a:t>pitching </a:t>
            </a:r>
            <a:r>
              <a:rPr lang="en-US" dirty="0"/>
              <a:t>to helping</a:t>
            </a:r>
          </a:p>
          <a:p>
            <a:r>
              <a:rPr lang="nl-NL" dirty="0"/>
              <a:t>Contribute to real-world </a:t>
            </a:r>
            <a:r>
              <a:rPr lang="nl-NL" dirty="0" smtClean="0"/>
              <a:t>challenges</a:t>
            </a:r>
            <a:endParaRPr lang="nl-NL" dirty="0"/>
          </a:p>
          <a:p>
            <a:r>
              <a:rPr lang="en-US" dirty="0"/>
              <a:t>Learn to work with </a:t>
            </a:r>
            <a:r>
              <a:rPr lang="en-US" dirty="0" smtClean="0"/>
              <a:t>MDBs</a:t>
            </a:r>
          </a:p>
          <a:p>
            <a:r>
              <a:rPr lang="en-US" dirty="0" smtClean="0"/>
              <a:t>Stay collectively independent and survive!</a:t>
            </a:r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7</a:t>
            </a:fld>
            <a:endParaRPr lang="nl-NL"/>
          </a:p>
        </p:txBody>
      </p:sp>
      <p:pic>
        <p:nvPicPr>
          <p:cNvPr id="9" name="Picture 2" descr="G:\Mijn Drive\2018\pictures 2018\Downloads\WEB FILES\E SDG Web Files without UN Emblem\SDG wheel\SDG Whee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" y="1200150"/>
            <a:ext cx="3394075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416" y="2454200"/>
            <a:ext cx="91440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1397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FAB15 Workshop: Fab Labs and SDGs; The Next Round</a:t>
            </a:r>
            <a:endParaRPr lang="nl-NL" sz="28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9462" y="1200150"/>
            <a:ext cx="3394075" cy="33940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Wednesday 31th of July 2019</a:t>
            </a:r>
            <a:br>
              <a:rPr lang="en-US" b="1" dirty="0" smtClean="0"/>
            </a:br>
            <a:r>
              <a:rPr lang="en-US" b="1" dirty="0" smtClean="0"/>
              <a:t>16:30-18:30 h. – room F47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Agenda</a:t>
            </a:r>
            <a:endParaRPr lang="en-US" dirty="0" smtClean="0"/>
          </a:p>
          <a:p>
            <a:r>
              <a:rPr lang="en-US" dirty="0" smtClean="0"/>
              <a:t>Intro </a:t>
            </a:r>
            <a:r>
              <a:rPr lang="en-US" dirty="0" smtClean="0"/>
              <a:t>on SDGs </a:t>
            </a:r>
            <a:r>
              <a:rPr lang="en-US" dirty="0" smtClean="0"/>
              <a:t>and MDBs</a:t>
            </a:r>
          </a:p>
          <a:p>
            <a:r>
              <a:rPr lang="en-US" dirty="0" smtClean="0"/>
              <a:t>Enhance our </a:t>
            </a:r>
            <a:r>
              <a:rPr lang="en-US" dirty="0"/>
              <a:t>SDG </a:t>
            </a:r>
            <a:r>
              <a:rPr lang="en-US" dirty="0" smtClean="0"/>
              <a:t>experience</a:t>
            </a:r>
            <a:endParaRPr lang="en-US" dirty="0"/>
          </a:p>
          <a:p>
            <a:pPr lvl="1"/>
            <a:r>
              <a:rPr lang="en-US" dirty="0" smtClean="0"/>
              <a:t>Propagate </a:t>
            </a:r>
            <a:r>
              <a:rPr lang="en-US" dirty="0" smtClean="0"/>
              <a:t>the SDG message</a:t>
            </a:r>
          </a:p>
          <a:p>
            <a:pPr lvl="1"/>
            <a:r>
              <a:rPr lang="en-US" dirty="0" smtClean="0"/>
              <a:t>Let your SDG profile </a:t>
            </a:r>
            <a:r>
              <a:rPr lang="en-US" dirty="0" smtClean="0"/>
              <a:t>work</a:t>
            </a:r>
            <a:endParaRPr lang="en-US" dirty="0" smtClean="0"/>
          </a:p>
          <a:p>
            <a:r>
              <a:rPr lang="en-US" dirty="0" smtClean="0"/>
              <a:t>Start working with MDBs</a:t>
            </a:r>
          </a:p>
          <a:p>
            <a:pPr lvl="1"/>
            <a:r>
              <a:rPr lang="en-US" dirty="0" smtClean="0"/>
              <a:t>Express your interest</a:t>
            </a:r>
          </a:p>
          <a:p>
            <a:pPr lvl="1"/>
            <a:r>
              <a:rPr lang="en-US" dirty="0" smtClean="0"/>
              <a:t>Prepare your proposals</a:t>
            </a:r>
          </a:p>
          <a:p>
            <a:pPr lvl="1"/>
            <a:r>
              <a:rPr lang="en-US" dirty="0" smtClean="0"/>
              <a:t>Run your projects</a:t>
            </a:r>
          </a:p>
          <a:p>
            <a:r>
              <a:rPr lang="en-US" dirty="0" smtClean="0"/>
              <a:t>Wrap-up and evaluation</a:t>
            </a:r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3127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During FAB15, all </a:t>
            </a:r>
            <a:r>
              <a:rPr lang="en-US" dirty="0" smtClean="0"/>
              <a:t>Fab Labs </a:t>
            </a:r>
            <a:r>
              <a:rPr lang="en-US" dirty="0" smtClean="0"/>
              <a:t>that have registered their SDG profile will receive a lapel pin with the SDG wheel in 17 colors (1 per fab lab) 😇</a:t>
            </a:r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9</a:t>
            </a:fld>
            <a:endParaRPr lang="nl-NL"/>
          </a:p>
        </p:txBody>
      </p:sp>
      <p:pic>
        <p:nvPicPr>
          <p:cNvPr id="8196" name="Picture 4" descr="https://cdn.shopify.com/s/files/1/1581/5497/products/sdg_wheel_color_pin_1024x1024.jpg?v=15102411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" y="1200150"/>
            <a:ext cx="3394075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083918"/>
            <a:ext cx="8280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i="1" dirty="0" smtClean="0"/>
              <a:t>SDG Manual </a:t>
            </a:r>
            <a:r>
              <a:rPr lang="nl-NL" sz="1100" i="1" dirty="0" smtClean="0"/>
              <a:t>for Fab Lab Managers: </a:t>
            </a:r>
            <a:r>
              <a:rPr lang="nl-NL" sz="1100" i="1" dirty="0" smtClean="0">
                <a:hlinkClick r:id="rId3"/>
              </a:rPr>
              <a:t>http://bit.ly/fab14-sdgs-fablabmanager</a:t>
            </a:r>
            <a:r>
              <a:rPr lang="nl-NL" sz="1100" i="1" dirty="0" smtClean="0"/>
              <a:t> - SDG Profile Submission Form: </a:t>
            </a:r>
            <a:r>
              <a:rPr lang="nl-NL" sz="1100" i="1" dirty="0" smtClean="0">
                <a:hlinkClick r:id="rId4"/>
              </a:rPr>
              <a:t>http://bit.ly/fab14-sdgs-form</a:t>
            </a:r>
            <a:r>
              <a:rPr lang="nl-NL" sz="1100" i="1" dirty="0" smtClean="0"/>
              <a:t> </a:t>
            </a:r>
            <a:endParaRPr lang="nl-NL" sz="1100" i="1" dirty="0"/>
          </a:p>
        </p:txBody>
      </p:sp>
    </p:spTree>
    <p:extLst>
      <p:ext uri="{BB962C8B-B14F-4D97-AF65-F5344CB8AC3E}">
        <p14:creationId xmlns:p14="http://schemas.microsoft.com/office/powerpoint/2010/main" val="293453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623</Words>
  <Application>Microsoft Office PowerPoint</Application>
  <PresentationFormat>On-screen Show (16:9)</PresentationFormat>
  <Paragraphs>172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Fab Labs and Sustainable Development Goals Working Group </vt:lpstr>
      <vt:lpstr>U.N. Sustainable Development Goals</vt:lpstr>
      <vt:lpstr>Fab Labs align with SDGs</vt:lpstr>
      <vt:lpstr>First results: 53 SDG Profiles</vt:lpstr>
      <vt:lpstr>However …</vt:lpstr>
      <vt:lpstr>Trillions USD needed, billions available</vt:lpstr>
      <vt:lpstr>Fab Labs and SDGs: The Next Round</vt:lpstr>
      <vt:lpstr>FAB15 Workshop: Fab Labs and SDGs; The Next Round</vt:lpstr>
      <vt:lpstr>Bonus</vt:lpstr>
      <vt:lpstr>Thank You and We Will Meet Again!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van der Hijden</dc:creator>
  <cp:lastModifiedBy>Pieter van der Hijden</cp:lastModifiedBy>
  <cp:revision>32</cp:revision>
  <dcterms:created xsi:type="dcterms:W3CDTF">2019-07-25T15:29:25Z</dcterms:created>
  <dcterms:modified xsi:type="dcterms:W3CDTF">2019-07-26T13:55:38Z</dcterms:modified>
</cp:coreProperties>
</file>