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40"/>
  </p:notesMasterIdLst>
  <p:handoutMasterIdLst>
    <p:handoutMasterId r:id="rId41"/>
  </p:handoutMasterIdLst>
  <p:sldIdLst>
    <p:sldId id="259" r:id="rId2"/>
    <p:sldId id="314" r:id="rId3"/>
    <p:sldId id="326" r:id="rId4"/>
    <p:sldId id="315" r:id="rId5"/>
    <p:sldId id="327" r:id="rId6"/>
    <p:sldId id="321" r:id="rId7"/>
    <p:sldId id="312" r:id="rId8"/>
    <p:sldId id="311" r:id="rId9"/>
    <p:sldId id="272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23" r:id="rId27"/>
    <p:sldId id="328" r:id="rId28"/>
    <p:sldId id="329" r:id="rId29"/>
    <p:sldId id="324" r:id="rId30"/>
    <p:sldId id="333" r:id="rId31"/>
    <p:sldId id="330" r:id="rId32"/>
    <p:sldId id="325" r:id="rId33"/>
    <p:sldId id="334" r:id="rId34"/>
    <p:sldId id="331" r:id="rId35"/>
    <p:sldId id="320" r:id="rId36"/>
    <p:sldId id="335" r:id="rId37"/>
    <p:sldId id="265" r:id="rId38"/>
    <p:sldId id="336" r:id="rId39"/>
  </p:sldIdLst>
  <p:sldSz cx="9144000" cy="6858000" type="screen4x3"/>
  <p:notesSz cx="7104063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84" autoAdjust="0"/>
  </p:normalViewPr>
  <p:slideViewPr>
    <p:cSldViewPr>
      <p:cViewPr>
        <p:scale>
          <a:sx n="100" d="100"/>
          <a:sy n="100" d="100"/>
        </p:scale>
        <p:origin x="-1860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4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r>
              <a:rPr lang="en-US" smtClean="0"/>
              <a:t>Working Group "Fab Labs and Sustainable Development Goals (SDGs)"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2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DA11D6FC-EAA6-4098-A51D-3779C900F03A}" type="datetimeFigureOut">
              <a:rPr lang="nl-NL" smtClean="0"/>
              <a:t>20-2-2019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r>
              <a:rPr lang="nl-NL"/>
              <a:t>fablab@sofos.nl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D43D7B1B-15C3-4A54-8C07-DBDC2A6F44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815114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r>
              <a:rPr lang="en-US" smtClean="0"/>
              <a:t>Working Group "Fab Labs and Sustainable Development Goals (SDGs)"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EC29E8E0-1FB5-4452-A285-19C6FBF0FBE6}" type="datetimeFigureOut">
              <a:rPr lang="nl-NL" smtClean="0"/>
              <a:t>20-2-2019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5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r>
              <a:rPr lang="nl-NL"/>
              <a:t>fablab@sofos.nl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E167D3C4-BC7F-44C8-BA07-81DF7C5A277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390003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7D3C4-BC7F-44C8-BA07-81DF7C5A277A}" type="slidenum">
              <a:rPr lang="nl-NL" smtClean="0"/>
              <a:t>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fablab@sofos.nl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Working Group "Fab Labs and Sustainable Development Goals (SDGs)"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5860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1395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767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3836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744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3413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4656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0740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588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1302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0315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852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937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952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fab14-sdgs-fablabmanage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bit.ly/fab14-sdgs-mindmap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fab14-sdgs-presentation" TargetMode="External"/><Relationship Id="rId7" Type="http://schemas.openxmlformats.org/officeDocument/2006/relationships/hyperlink" Target="http://www.un.org/sustainabledevelopment/sustainable-development-goals/" TargetMode="External"/><Relationship Id="rId2" Type="http://schemas.openxmlformats.org/officeDocument/2006/relationships/hyperlink" Target="http://bit.ly/fab14-sdgs-fablabmanag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t.ly/fab14-sdgs-form" TargetMode="External"/><Relationship Id="rId5" Type="http://schemas.openxmlformats.org/officeDocument/2006/relationships/hyperlink" Target="http://bit.ly/fab14-sdgs-kit" TargetMode="External"/><Relationship Id="rId4" Type="http://schemas.openxmlformats.org/officeDocument/2006/relationships/hyperlink" Target="http://bit.ly/fab14-sdgs-mindmap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pvdh@sofos.n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>
          <a:xfrm>
            <a:off x="4286200" y="548680"/>
            <a:ext cx="4606280" cy="3528392"/>
          </a:xfrm>
        </p:spPr>
        <p:txBody>
          <a:bodyPr>
            <a:noAutofit/>
          </a:bodyPr>
          <a:lstStyle/>
          <a:p>
            <a:r>
              <a:rPr lang="en-US" sz="4000" dirty="0"/>
              <a:t>How to align your Fab Lab / Makerspace with the U.N. Sustainable Development Goals (SDGs)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51520" y="4149080"/>
            <a:ext cx="8640960" cy="1944216"/>
          </a:xfrm>
        </p:spPr>
        <p:txBody>
          <a:bodyPr>
            <a:normAutofit fontScale="47500" lnSpcReduction="20000"/>
          </a:bodyPr>
          <a:lstStyle/>
          <a:p>
            <a:r>
              <a:rPr lang="en-US" sz="3800" dirty="0" smtClean="0">
                <a:solidFill>
                  <a:schemeClr val="tx1"/>
                </a:solidFill>
              </a:rPr>
              <a:t>Pieter van der </a:t>
            </a:r>
            <a:r>
              <a:rPr lang="en-US" sz="3800" dirty="0" err="1" smtClean="0">
                <a:solidFill>
                  <a:schemeClr val="tx1"/>
                </a:solidFill>
              </a:rPr>
              <a:t>Hijden</a:t>
            </a:r>
            <a:r>
              <a:rPr lang="en-US" sz="3800" dirty="0" smtClean="0">
                <a:solidFill>
                  <a:schemeClr val="tx1"/>
                </a:solidFill>
              </a:rPr>
              <a:t> (The Netherlands &amp; Suriname) plus global team: Enrico </a:t>
            </a:r>
            <a:r>
              <a:rPr lang="en-US" sz="3800" dirty="0" err="1" smtClean="0">
                <a:solidFill>
                  <a:schemeClr val="tx1"/>
                </a:solidFill>
              </a:rPr>
              <a:t>Bassi</a:t>
            </a:r>
            <a:r>
              <a:rPr lang="en-US" sz="3800" dirty="0" smtClean="0">
                <a:solidFill>
                  <a:schemeClr val="tx1"/>
                </a:solidFill>
              </a:rPr>
              <a:t> (Italy), </a:t>
            </a:r>
            <a:r>
              <a:rPr lang="en-US" sz="3800" dirty="0" err="1" smtClean="0">
                <a:solidFill>
                  <a:schemeClr val="tx1"/>
                </a:solidFill>
              </a:rPr>
              <a:t>Vaneza</a:t>
            </a:r>
            <a:r>
              <a:rPr lang="en-US" sz="3800" dirty="0" smtClean="0">
                <a:solidFill>
                  <a:schemeClr val="tx1"/>
                </a:solidFill>
              </a:rPr>
              <a:t> </a:t>
            </a:r>
            <a:r>
              <a:rPr lang="en-US" sz="3800" dirty="0" err="1" smtClean="0">
                <a:solidFill>
                  <a:schemeClr val="tx1"/>
                </a:solidFill>
              </a:rPr>
              <a:t>Caycho</a:t>
            </a:r>
            <a:r>
              <a:rPr lang="en-US" sz="3800" dirty="0" smtClean="0">
                <a:solidFill>
                  <a:schemeClr val="tx1"/>
                </a:solidFill>
              </a:rPr>
              <a:t> </a:t>
            </a:r>
            <a:r>
              <a:rPr lang="en-US" sz="3800" dirty="0" err="1" smtClean="0">
                <a:solidFill>
                  <a:schemeClr val="tx1"/>
                </a:solidFill>
              </a:rPr>
              <a:t>Ñuflo</a:t>
            </a:r>
            <a:r>
              <a:rPr lang="en-US" sz="3800" dirty="0" smtClean="0">
                <a:solidFill>
                  <a:schemeClr val="tx1"/>
                </a:solidFill>
              </a:rPr>
              <a:t> (Peru), Neville </a:t>
            </a:r>
            <a:r>
              <a:rPr lang="en-US" sz="3800" dirty="0" err="1" smtClean="0">
                <a:solidFill>
                  <a:schemeClr val="tx1"/>
                </a:solidFill>
              </a:rPr>
              <a:t>Govender</a:t>
            </a:r>
            <a:r>
              <a:rPr lang="en-US" sz="3800" dirty="0" smtClean="0">
                <a:solidFill>
                  <a:schemeClr val="tx1"/>
                </a:solidFill>
              </a:rPr>
              <a:t> (South Africa), Arundhati </a:t>
            </a:r>
            <a:r>
              <a:rPr lang="en-US" sz="3800" dirty="0" err="1" smtClean="0">
                <a:solidFill>
                  <a:schemeClr val="tx1"/>
                </a:solidFill>
              </a:rPr>
              <a:t>Jadhav</a:t>
            </a:r>
            <a:r>
              <a:rPr lang="en-US" sz="3800" dirty="0" smtClean="0">
                <a:solidFill>
                  <a:schemeClr val="tx1"/>
                </a:solidFill>
              </a:rPr>
              <a:t> (India), Yogesh Kulkarni (India), </a:t>
            </a:r>
            <a:r>
              <a:rPr lang="en-US" sz="3800" dirty="0" err="1" smtClean="0">
                <a:solidFill>
                  <a:schemeClr val="tx1"/>
                </a:solidFill>
              </a:rPr>
              <a:t>Noksy</a:t>
            </a:r>
            <a:r>
              <a:rPr lang="en-US" sz="3800" dirty="0" smtClean="0">
                <a:solidFill>
                  <a:schemeClr val="tx1"/>
                </a:solidFill>
              </a:rPr>
              <a:t> </a:t>
            </a:r>
            <a:r>
              <a:rPr lang="en-US" sz="3800" dirty="0" err="1" smtClean="0">
                <a:solidFill>
                  <a:schemeClr val="tx1"/>
                </a:solidFill>
              </a:rPr>
              <a:t>Letsoalo</a:t>
            </a:r>
            <a:r>
              <a:rPr lang="en-US" sz="3800" dirty="0" smtClean="0">
                <a:solidFill>
                  <a:schemeClr val="tx1"/>
                </a:solidFill>
              </a:rPr>
              <a:t> (South Africa), Jean-Baptiste Natali (New Zealand), Wendy Neale (New Zealand)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nl-NL" sz="3400" dirty="0">
                <a:solidFill>
                  <a:schemeClr val="tx1"/>
                </a:solidFill>
              </a:rPr>
              <a:t>FAB14 </a:t>
            </a:r>
            <a:r>
              <a:rPr lang="nl-NL" sz="3400" dirty="0" smtClean="0">
                <a:solidFill>
                  <a:schemeClr val="tx1"/>
                </a:solidFill>
              </a:rPr>
              <a:t>– 14th International </a:t>
            </a:r>
            <a:r>
              <a:rPr lang="nl-NL" sz="3400" dirty="0">
                <a:solidFill>
                  <a:schemeClr val="tx1"/>
                </a:solidFill>
              </a:rPr>
              <a:t>Fab Lab Conference, Toulouse, France, 16-22 July </a:t>
            </a:r>
            <a:r>
              <a:rPr lang="nl-NL" sz="3400" dirty="0" smtClean="0">
                <a:solidFill>
                  <a:schemeClr val="tx1"/>
                </a:solidFill>
              </a:rPr>
              <a:t>2018</a:t>
            </a:r>
            <a:endParaRPr lang="nl-NL" sz="2900" dirty="0" smtClean="0">
              <a:solidFill>
                <a:schemeClr val="tx1"/>
              </a:solidFill>
            </a:endParaRP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en-US" sz="2500" dirty="0">
                <a:solidFill>
                  <a:schemeClr val="tx1"/>
                </a:solidFill>
              </a:rPr>
              <a:t>This work is licensed under a </a:t>
            </a:r>
            <a:r>
              <a:rPr lang="en-US" sz="2500" dirty="0">
                <a:solidFill>
                  <a:schemeClr val="tx1"/>
                </a:solidFill>
                <a:hlinkClick r:id="rId3"/>
              </a:rPr>
              <a:t>Creative Commons Attribution 4.0 International License</a:t>
            </a:r>
            <a:r>
              <a:rPr lang="en-US" sz="2500" dirty="0">
                <a:solidFill>
                  <a:schemeClr val="tx1"/>
                </a:solidFill>
              </a:rPr>
              <a:t>.</a:t>
            </a:r>
            <a:r>
              <a:rPr lang="en-US" sz="2500" u="sng" dirty="0">
                <a:solidFill>
                  <a:schemeClr val="tx1"/>
                </a:solidFill>
              </a:rPr>
              <a:t> </a:t>
            </a:r>
            <a:endParaRPr lang="nl-NL" sz="29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dirty="0" smtClean="0"/>
              <a:t>Working Group "Fab Labs and Sustainable Development Goals (SDGs)"</a:t>
            </a:r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Update 9 August 2018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</a:t>
            </a:fld>
            <a:endParaRPr lang="nl-NL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09198"/>
            <a:ext cx="3168352" cy="3151850"/>
          </a:xfrm>
          <a:prstGeom prst="rect">
            <a:avLst/>
          </a:prstGeom>
        </p:spPr>
      </p:pic>
      <p:pic>
        <p:nvPicPr>
          <p:cNvPr id="1331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6014045"/>
            <a:ext cx="8382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1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Goal 2: End hunger, achieve food security and improved nutrition, and promote sustainable agriculture</a:t>
            </a:r>
            <a:endParaRPr lang="nl-NL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10</a:t>
            </a:fld>
            <a:endParaRPr lang="nl-NL"/>
          </a:p>
        </p:txBody>
      </p:sp>
      <p:pic>
        <p:nvPicPr>
          <p:cNvPr id="2050" name="Picture 2" descr="http://i0.wp.com/www.un.org/sustainabledevelopment/wp-content/uploads/2015/01/10644982_10152876608338586_855979234732158044_n-e1422546562612.jpg?resize=750%2C3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5054"/>
            <a:ext cx="8208912" cy="434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Zero Hung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20655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577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 3: Ensure healthy lives and promote wellbeing for all at all ages</a:t>
            </a:r>
            <a:endParaRPr lang="nl-NL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11</a:t>
            </a:fld>
            <a:endParaRPr lang="nl-NL"/>
          </a:p>
        </p:txBody>
      </p:sp>
      <p:pic>
        <p:nvPicPr>
          <p:cNvPr id="3074" name="Picture 2" descr="http://i1.wp.com/www.un.org/sustainabledevelopment/wp-content/uploads/2015/01/10298646_862900100422041_2190450039893543550_o-e1421775111859.jpg?resize=850%2C4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700808"/>
            <a:ext cx="8096250" cy="441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ood Health and Well-Be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10123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332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4: Ensure inclusive and equitable quality education and promote lifelong learning opportunities for all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12</a:t>
            </a:fld>
            <a:endParaRPr lang="nl-NL"/>
          </a:p>
        </p:txBody>
      </p:sp>
      <p:pic>
        <p:nvPicPr>
          <p:cNvPr id="4098" name="Picture 2" descr="http://i0.wp.com/www.un.org/sustainabledevelopment/wp-content/uploads/2015/01/10394783_1554470304811466_3541660852073336876_n-e1421800489853.jpg?resize=845%2C4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9844"/>
            <a:ext cx="8208911" cy="43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Quality educ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85571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456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 5: Achieve gender equality and empower all women and girls</a:t>
            </a:r>
            <a:endParaRPr lang="nl-NL" dirty="0"/>
          </a:p>
        </p:txBody>
      </p:sp>
      <p:pic>
        <p:nvPicPr>
          <p:cNvPr id="5122" name="Picture 2" descr="http://i1.wp.com/www.un.org/sustainabledevelopment/wp-content/uploads/2015/01/7172384444_8068b10945_b-e1421781311601.jpg?resize=850%2C48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756" y="1600200"/>
            <a:ext cx="7948488" cy="4525963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13</a:t>
            </a:fld>
            <a:endParaRPr lang="nl-NL"/>
          </a:p>
        </p:txBody>
      </p:sp>
      <p:pic>
        <p:nvPicPr>
          <p:cNvPr id="3" name="Picture 2" descr="Gender Equali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2" y="515565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39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6: Ensure availability and sustainable management of water and sanitation for all</a:t>
            </a:r>
            <a:endParaRPr lang="nl-NL" sz="3200" dirty="0"/>
          </a:p>
        </p:txBody>
      </p:sp>
      <p:pic>
        <p:nvPicPr>
          <p:cNvPr id="6146" name="Picture 2" descr="http://i1.wp.com/www.un.org/sustainabledevelopment/wp-content/uploads/2015/01/10868172_1554470758144754_7539068020966061100_n-e1421781454245.jpg?resize=850%2C46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21826"/>
            <a:ext cx="8229600" cy="4482711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14</a:t>
            </a:fld>
            <a:endParaRPr lang="nl-NL"/>
          </a:p>
        </p:txBody>
      </p:sp>
      <p:pic>
        <p:nvPicPr>
          <p:cNvPr id="3" name="Picture 2" descr="Clean water and sanit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06" y="508518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647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7: Ensure access to affordable, reliable, sustainable and modern energy for all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15</a:t>
            </a:fld>
            <a:endParaRPr lang="nl-NL"/>
          </a:p>
        </p:txBody>
      </p:sp>
      <p:pic>
        <p:nvPicPr>
          <p:cNvPr id="7170" name="Picture 2" descr="http://i0.wp.com/www.un.org/sustainabledevelopment/wp-content/uploads/2015/01/14397009001_d7d717962e_b-e1421801157230.jpg?resize=850%2C4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236311" cy="423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ffordable and clean energ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41616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936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8: Promote sustained, inclusive and sustainable economic growth, full and productive employment, and decent work for all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16</a:t>
            </a:fld>
            <a:endParaRPr lang="nl-NL"/>
          </a:p>
        </p:txBody>
      </p:sp>
      <p:pic>
        <p:nvPicPr>
          <p:cNvPr id="8194" name="Picture 2" descr="http://i2.wp.com/www.un.org/sustainabledevelopment/wp-content/uploads/2015/01/9063786033_93071f51c1_b-e1421801664647.jpg?resize=850%2C4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4" y="1669992"/>
            <a:ext cx="8152581" cy="445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ecent work and economic growt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12028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070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9: Build resilient infrastructure, promote inclusive and sustainable </a:t>
            </a:r>
            <a:r>
              <a:rPr lang="en-US" sz="3200" dirty="0" err="1" smtClean="0"/>
              <a:t>industrialisation</a:t>
            </a:r>
            <a:r>
              <a:rPr lang="en-US" sz="3200" dirty="0" smtClean="0"/>
              <a:t>, and foster innovation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17</a:t>
            </a:fld>
            <a:endParaRPr lang="nl-NL"/>
          </a:p>
        </p:txBody>
      </p:sp>
      <p:pic>
        <p:nvPicPr>
          <p:cNvPr id="9218" name="Picture 2" descr="http://i2.wp.com/www.un.org/sustainabledevelopment/wp-content/uploads/2015/01/14945341450_0cd240baff_k-e1470413627336.jpg?resize=850%2C3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152581" cy="317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ndustry, innovation and infrastruct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8518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595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 10: Reduce inequality within and among countries</a:t>
            </a:r>
            <a:endParaRPr lang="nl-NL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18</a:t>
            </a:fld>
            <a:endParaRPr lang="nl-NL"/>
          </a:p>
        </p:txBody>
      </p:sp>
      <p:pic>
        <p:nvPicPr>
          <p:cNvPr id="10242" name="Picture 2" descr="http://i0.wp.com/www.un.org/sustainabledevelopment/wp-content/uploads/2015/01/491872-e1421862322238.jpg?resize=850%2C4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844824"/>
            <a:ext cx="809625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duced inequalit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4" y="5140475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366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11: Make cities and human settlements inclusive, safe, resilient and sustainable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19</a:t>
            </a:fld>
            <a:endParaRPr lang="nl-NL"/>
          </a:p>
        </p:txBody>
      </p:sp>
      <p:pic>
        <p:nvPicPr>
          <p:cNvPr id="11266" name="Picture 2" descr="http://i2.wp.com/www.un.org/sustainabledevelopment/wp-content/uploads/2015/01/14398984212_1795086018_k-e1421862889561.jpg?resize=850%2C4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844824"/>
            <a:ext cx="80962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Sustainable cities and communit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4" y="5101456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394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nl-NL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8787" y="1268760"/>
            <a:ext cx="5686425" cy="432435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3" name="TextBox 2"/>
          <p:cNvSpPr txBox="1"/>
          <p:nvPr/>
        </p:nvSpPr>
        <p:spPr>
          <a:xfrm>
            <a:off x="1979712" y="566124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See the accompanying manual </a:t>
            </a:r>
            <a:r>
              <a:rPr lang="en-US" dirty="0"/>
              <a:t>for the fab lab </a:t>
            </a:r>
            <a:r>
              <a:rPr lang="en-US" dirty="0" smtClean="0"/>
              <a:t>manager: </a:t>
            </a:r>
            <a:r>
              <a:rPr lang="en-US" dirty="0" smtClean="0">
                <a:hlinkClick r:id="rId3"/>
              </a:rPr>
              <a:t>http://bit.ly/fab14-sdgs-fablabmanager</a:t>
            </a:r>
            <a:r>
              <a:rPr lang="en-US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303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 12: Ensure sustainable consumption and production patterns</a:t>
            </a:r>
            <a:endParaRPr lang="nl-NL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20</a:t>
            </a:fld>
            <a:endParaRPr lang="nl-NL"/>
          </a:p>
        </p:txBody>
      </p:sp>
      <p:pic>
        <p:nvPicPr>
          <p:cNvPr id="12290" name="Picture 2" descr="http://i0.wp.com/www.un.org/sustainabledevelopment/wp-content/uploads/2015/01/kenya-supermarket.jpg?resize=720%2C4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94" y="1628800"/>
            <a:ext cx="7207522" cy="445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ponsible consumption and produc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71065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607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13: Take urgent action to combat climate change and its impacts (taking note of agreements made by the UNFCCC forum)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21</a:t>
            </a:fld>
            <a:endParaRPr lang="nl-NL"/>
          </a:p>
        </p:txBody>
      </p:sp>
      <p:pic>
        <p:nvPicPr>
          <p:cNvPr id="13314" name="Picture 2" descr="http://i1.wp.com/www.un.org/sustainabledevelopment/wp-content/uploads/2015/01/14399234444_f7a1ca88ac_o-e1421796984995.jpg?resize=766%2C4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95734"/>
            <a:ext cx="7848872" cy="455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limate Ac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45808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96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14: Conserve and sustainably use the oceans, seas and marine resources for sustainable development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22</a:t>
            </a:fld>
            <a:endParaRPr lang="nl-NL"/>
          </a:p>
        </p:txBody>
      </p:sp>
      <p:pic>
        <p:nvPicPr>
          <p:cNvPr id="14338" name="Picture 2" descr="http://i2.wp.com/www.un.org/sustainabledevelopment/wp-content/uploads/2015/01/shutterstock_61760839-e1421798058123.jpg?resize=850%2C4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988840"/>
            <a:ext cx="8096250" cy="414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ife below wa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8" y="5122566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128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Goal 15: Protect, restore and promote sustainable use of terrestrial ecosystems, sustainably manage forests, combat desertification and halt and reverse land degradation, and halt biodiversity loss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23</a:t>
            </a:fld>
            <a:endParaRPr lang="nl-NL"/>
          </a:p>
        </p:txBody>
      </p:sp>
      <p:pic>
        <p:nvPicPr>
          <p:cNvPr id="15362" name="Picture 2" descr="http://i2.wp.com/www.un.org/sustainabledevelopment/wp-content/uploads/2015/01/biodiversity-e1421799797709.jpg?resize=800%2C4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20" y="2702522"/>
            <a:ext cx="5819800" cy="346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ife on la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565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648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Goal 16: Promote peaceful and inclusive societies for sustainable development, provide access to justice for all and build effective, accountable and inclusive institutions at all levels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24</a:t>
            </a:fld>
            <a:endParaRPr lang="nl-NL"/>
          </a:p>
        </p:txBody>
      </p:sp>
      <p:pic>
        <p:nvPicPr>
          <p:cNvPr id="16386" name="Picture 2" descr="http://i2.wp.com/www.un.org/sustainabledevelopment/wp-content/uploads/2015/01/6948319846_b0528854b7_h-e1422554339124.jpg?resize=850%2C3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2420888"/>
            <a:ext cx="80962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eace, justice and strong instit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154563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418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Goal 17: Strengthen the means of implementation and </a:t>
            </a:r>
            <a:r>
              <a:rPr lang="en-US" sz="3200" dirty="0" err="1" smtClean="0"/>
              <a:t>revitalise</a:t>
            </a:r>
            <a:r>
              <a:rPr lang="en-US" sz="3200" dirty="0" smtClean="0"/>
              <a:t> the global partnership for sustainable development</a:t>
            </a:r>
            <a:endParaRPr lang="nl-NL" sz="32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25</a:t>
            </a:fld>
            <a:endParaRPr lang="nl-NL"/>
          </a:p>
        </p:txBody>
      </p:sp>
      <p:pic>
        <p:nvPicPr>
          <p:cNvPr id="17410" name="Picture 2" descr="http://i1.wp.com/www.un.org/sustainabledevelopment/wp-content/uploads/2015/01/partnerships-e1422554039211.jpg?resize=850%2C3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2350739"/>
            <a:ext cx="80962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artnerships for the goa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1" y="5165127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983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3. Determine the SDG Profile for your fab lab</a:t>
            </a:r>
            <a:endParaRPr lang="nl-NL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26</a:t>
            </a:fld>
            <a:endParaRPr lang="nl-NL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962150"/>
            <a:ext cx="47625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0800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Determine the SDG Profile for your fab lab</a:t>
            </a:r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27</a:t>
            </a:fld>
            <a:endParaRPr lang="nl-NL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56" y="1414422"/>
            <a:ext cx="8778240" cy="489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6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3. Determine the SDG Profile for your fab lab</a:t>
            </a:r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SDG Planning Board – Columns 1-2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28</a:t>
            </a:fld>
            <a:endParaRPr lang="nl-NL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8198"/>
            <a:ext cx="3168352" cy="482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32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 Plan a better match with your SDG Profile</a:t>
            </a:r>
            <a:endParaRPr lang="nl-NL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29</a:t>
            </a:fld>
            <a:endParaRPr lang="nl-N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2138363"/>
            <a:ext cx="446722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Schedule </a:t>
            </a:r>
            <a:endParaRPr lang="nl-NL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1766992"/>
              </p:ext>
            </p:extLst>
          </p:nvPr>
        </p:nvGraphicFramePr>
        <p:xfrm>
          <a:off x="457200" y="1600200"/>
          <a:ext cx="8229600" cy="4700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73005"/>
                <a:gridCol w="1645920"/>
                <a:gridCol w="181067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en-US" sz="1800" dirty="0">
                          <a:effectLst/>
                        </a:rPr>
                        <a:t>Schedules for a regular (4 hour) session and a condensed (2 hour) session</a:t>
                      </a:r>
                      <a:endParaRPr lang="nl-N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Regular session [4 hours = 240 minutes]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Condensed session [2 hours = 120 minutes]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1. Welcome and personal introduction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30'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10'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en-US" sz="1800">
                          <a:effectLst/>
                        </a:rPr>
                        <a:t>2. Explore the Sustainable Development Goals (SDGs)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45'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20'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en-US" sz="1800">
                          <a:effectLst/>
                        </a:rPr>
                        <a:t>3. Determine the SDG Profile for your fab lab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45'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30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en-US" sz="1800">
                          <a:effectLst/>
                        </a:rPr>
                        <a:t>4. Plan a better match with your SDG Profile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45'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30'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en-US" sz="1800">
                          <a:effectLst/>
                        </a:rPr>
                        <a:t>5. Identify new opportunities for the Fab Lab Network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45'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20'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6. Evaluation and follow-up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30'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10'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Total time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>
                          <a:effectLst/>
                        </a:rPr>
                        <a:t>240'</a:t>
                      </a:r>
                      <a:endParaRPr lang="nl-N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80"/>
                        </a:spcBef>
                        <a:spcAft>
                          <a:spcPts val="565"/>
                        </a:spcAft>
                      </a:pPr>
                      <a:r>
                        <a:rPr lang="nl-NL" sz="1800" dirty="0">
                          <a:effectLst/>
                        </a:rPr>
                        <a:t>120'</a:t>
                      </a:r>
                      <a:endParaRPr lang="nl-N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50" marR="57150" marT="57150" marB="5715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3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4. Plan a better match with your SDG Profile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Interactive mindmap, see </a:t>
            </a:r>
            <a:r>
              <a:rPr lang="nl-NL" dirty="0" smtClean="0">
                <a:hlinkClick r:id="rId2"/>
              </a:rPr>
              <a:t>http://bit.ly/fab14-sdgs-mindmap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30</a:t>
            </a:fld>
            <a:endParaRPr lang="nl-NL"/>
          </a:p>
        </p:txBody>
      </p:sp>
      <p:pic>
        <p:nvPicPr>
          <p:cNvPr id="1434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1" y="1600200"/>
            <a:ext cx="73815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73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4. Plan a better match with your SDG Profile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SDG Planning Board – Columns </a:t>
            </a:r>
            <a:r>
              <a:rPr lang="nl-NL" dirty="0" smtClean="0"/>
              <a:t>1-3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31</a:t>
            </a:fld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285" y="1412776"/>
            <a:ext cx="6761430" cy="472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520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Identify new opportunities for the Fab Lab Network</a:t>
            </a:r>
            <a:endParaRPr lang="nl-NL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32</a:t>
            </a:fld>
            <a:endParaRPr lang="nl-NL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2052638"/>
            <a:ext cx="46577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59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5. Identify new opportunities for the Fab Lab Network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33</a:t>
            </a:fld>
            <a:endParaRPr lang="nl-NL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466" y="1600200"/>
            <a:ext cx="63790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6406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5. Identify new opportunities for the Fab Lab Network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SDG Planning Board – Columns </a:t>
            </a:r>
            <a:r>
              <a:rPr lang="nl-NL" dirty="0" smtClean="0"/>
              <a:t>1-4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34</a:t>
            </a:fld>
            <a:endParaRPr lang="nl-NL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696" y="1600200"/>
            <a:ext cx="650260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05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6. Evaluation and follow-up</a:t>
            </a:r>
          </a:p>
          <a:p>
            <a:endParaRPr lang="nl-NL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35</a:t>
            </a:fld>
            <a:endParaRPr lang="nl-NL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395538"/>
            <a:ext cx="55149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20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6. Evaluation and follow-up</a:t>
            </a:r>
          </a:p>
          <a:p>
            <a:endParaRPr lang="nl-NL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Three questions: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What went well?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What could be better?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What suggestions do you have further?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034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How to align your Fab Lab / Makerspace with the U.N. Sustainable Development Goals (SDGs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Manual for the fab lab manager – </a:t>
            </a:r>
            <a:r>
              <a:rPr lang="en-US" dirty="0">
                <a:hlinkClick r:id="rId2"/>
              </a:rPr>
              <a:t>http://bit.ly/fab14-sdgs-fablabmanager</a:t>
            </a:r>
            <a:r>
              <a:rPr lang="en-US" dirty="0"/>
              <a:t> </a:t>
            </a:r>
            <a:endParaRPr lang="nl-NL" dirty="0"/>
          </a:p>
          <a:p>
            <a:pPr lvl="1"/>
            <a:r>
              <a:rPr lang="en-US" dirty="0" smtClean="0"/>
              <a:t>Presentation during workshop – </a:t>
            </a:r>
            <a:r>
              <a:rPr lang="en-US" dirty="0" smtClean="0">
                <a:hlinkClick r:id="rId3"/>
              </a:rPr>
              <a:t>http://bit.ly/fab14-sdgs-presentation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Interactive </a:t>
            </a:r>
            <a:r>
              <a:rPr lang="en-US" dirty="0" err="1" smtClean="0"/>
              <a:t>mindmap</a:t>
            </a:r>
            <a:r>
              <a:rPr lang="en-US" dirty="0" smtClean="0"/>
              <a:t> on SDGs – </a:t>
            </a:r>
            <a:r>
              <a:rPr lang="en-US" dirty="0" smtClean="0">
                <a:hlinkClick r:id="rId4"/>
              </a:rPr>
              <a:t>http://bit.ly/fab14-sdgs-mindmap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Workshop materials – </a:t>
            </a:r>
            <a:r>
              <a:rPr lang="en-US" dirty="0" smtClean="0">
                <a:hlinkClick r:id="rId5"/>
              </a:rPr>
              <a:t>http://bit.ly/fab14-sdgs-kit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Fab Lab SDG Profile Registration Form – </a:t>
            </a:r>
            <a:r>
              <a:rPr lang="en-US" dirty="0" smtClean="0">
                <a:hlinkClick r:id="rId6"/>
              </a:rPr>
              <a:t>http://bit.ly/fab14-sdgs-form</a:t>
            </a:r>
            <a:r>
              <a:rPr lang="en-US" dirty="0" smtClean="0"/>
              <a:t> </a:t>
            </a:r>
          </a:p>
          <a:p>
            <a:r>
              <a:rPr lang="en-US" dirty="0" smtClean="0"/>
              <a:t>UN Sustainable Development Goals, website in Arab, Chinese, English, Russian and Spanish</a:t>
            </a:r>
          </a:p>
          <a:p>
            <a:pPr lvl="1"/>
            <a:r>
              <a:rPr lang="en-US" dirty="0" smtClean="0">
                <a:hlinkClick r:id="rId7"/>
              </a:rPr>
              <a:t>http://www.un.org/sustainabledevelopment/sustainable-development-goals/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Logo’s and pictures © United Nations</a:t>
            </a:r>
          </a:p>
          <a:p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37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199720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Thank you!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Working Group “Fab Labs and Sustainable Development Goals (SDGs)”</a:t>
            </a:r>
          </a:p>
          <a:p>
            <a:pPr marL="0" indent="0" algn="ctr">
              <a:buNone/>
            </a:pPr>
            <a:r>
              <a:rPr lang="en-US" dirty="0" smtClean="0"/>
              <a:t>Pieter </a:t>
            </a:r>
            <a:r>
              <a:rPr lang="en-US" dirty="0"/>
              <a:t>van der </a:t>
            </a:r>
            <a:r>
              <a:rPr lang="en-US" dirty="0" err="1"/>
              <a:t>Hijden</a:t>
            </a:r>
            <a:r>
              <a:rPr lang="en-US" dirty="0"/>
              <a:t> (The Netherlands &amp; Suriname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Enrico </a:t>
            </a:r>
            <a:r>
              <a:rPr lang="en-US" dirty="0" err="1"/>
              <a:t>Bassi</a:t>
            </a:r>
            <a:r>
              <a:rPr lang="en-US" dirty="0"/>
              <a:t> (Italy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err="1" smtClean="0"/>
              <a:t>Vaneza</a:t>
            </a:r>
            <a:r>
              <a:rPr lang="en-US" dirty="0" smtClean="0"/>
              <a:t> </a:t>
            </a:r>
            <a:r>
              <a:rPr lang="en-US" dirty="0" err="1"/>
              <a:t>Caycho</a:t>
            </a:r>
            <a:r>
              <a:rPr lang="en-US" dirty="0"/>
              <a:t> </a:t>
            </a:r>
            <a:r>
              <a:rPr lang="en-US" dirty="0" err="1"/>
              <a:t>Ñuflo</a:t>
            </a:r>
            <a:r>
              <a:rPr lang="en-US" dirty="0"/>
              <a:t> (Peru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Neville </a:t>
            </a:r>
            <a:r>
              <a:rPr lang="en-US" dirty="0" err="1"/>
              <a:t>Govender</a:t>
            </a:r>
            <a:r>
              <a:rPr lang="en-US" dirty="0"/>
              <a:t> (South Africa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Arundhati </a:t>
            </a:r>
            <a:r>
              <a:rPr lang="en-US" dirty="0" err="1"/>
              <a:t>Jadhav</a:t>
            </a:r>
            <a:r>
              <a:rPr lang="en-US" dirty="0"/>
              <a:t> (India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Yogesh </a:t>
            </a:r>
            <a:r>
              <a:rPr lang="en-US" dirty="0"/>
              <a:t>Kulkarni (India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err="1" smtClean="0"/>
              <a:t>Noksy</a:t>
            </a:r>
            <a:r>
              <a:rPr lang="en-US" dirty="0" smtClean="0"/>
              <a:t> </a:t>
            </a:r>
            <a:r>
              <a:rPr lang="en-US" dirty="0" err="1"/>
              <a:t>Letsoalo</a:t>
            </a:r>
            <a:r>
              <a:rPr lang="en-US" dirty="0"/>
              <a:t> (South Africa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Jean-Baptiste </a:t>
            </a:r>
            <a:r>
              <a:rPr lang="en-US" dirty="0"/>
              <a:t>Natali (New Zealand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r>
              <a:rPr lang="en-US" dirty="0" smtClean="0"/>
              <a:t>Wendy </a:t>
            </a:r>
            <a:r>
              <a:rPr lang="en-US" dirty="0"/>
              <a:t>Neale (New Zealand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Contact: </a:t>
            </a:r>
            <a:r>
              <a:rPr lang="en-US" dirty="0" smtClean="0">
                <a:hlinkClick r:id="rId2"/>
              </a:rPr>
              <a:t>pvdh@sofos.nl</a:t>
            </a:r>
            <a:r>
              <a:rPr lang="en-US" dirty="0" smtClean="0"/>
              <a:t> </a:t>
            </a:r>
            <a:endParaRPr lang="en-US" dirty="0"/>
          </a:p>
          <a:p>
            <a:endParaRPr lang="nl-NL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2633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Welcome and personal introduction</a:t>
            </a:r>
            <a:endParaRPr lang="nl-NL" dirty="0"/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4</a:t>
            </a:fld>
            <a:endParaRPr lang="nl-NL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2395538"/>
            <a:ext cx="455295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52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Welcome </a:t>
            </a:r>
            <a:r>
              <a:rPr lang="nl-NL" dirty="0"/>
              <a:t>and personal introduction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5</a:t>
            </a:fld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83914" cy="408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199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Explore the Sustainable Development Goals (SDGs)</a:t>
            </a:r>
            <a:endParaRPr lang="nl-NL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6</a:t>
            </a:fld>
            <a:endParaRPr lang="nl-NL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2309813"/>
            <a:ext cx="401002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59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Explore </a:t>
            </a:r>
            <a:r>
              <a:rPr lang="en-US" dirty="0"/>
              <a:t>the Sustainable Development Goals (SDGs)</a:t>
            </a:r>
            <a:endParaRPr lang="nl-NL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8 Millennium Goals</a:t>
            </a:r>
          </a:p>
          <a:p>
            <a:pPr lvl="1"/>
            <a:r>
              <a:rPr lang="en-US" smtClean="0"/>
              <a:t>2000-2015</a:t>
            </a:r>
          </a:p>
          <a:p>
            <a:pPr lvl="1"/>
            <a:r>
              <a:rPr lang="en-US" smtClean="0"/>
              <a:t>Developing countries only</a:t>
            </a:r>
          </a:p>
          <a:p>
            <a:r>
              <a:rPr lang="en-US" smtClean="0"/>
              <a:t>17 Sustainable Development Goals</a:t>
            </a:r>
          </a:p>
          <a:p>
            <a:pPr lvl="1"/>
            <a:r>
              <a:rPr lang="en-US" smtClean="0"/>
              <a:t>2016-2030</a:t>
            </a:r>
          </a:p>
          <a:p>
            <a:pPr lvl="1"/>
            <a:r>
              <a:rPr lang="en-US" smtClean="0"/>
              <a:t>All countries </a:t>
            </a:r>
          </a:p>
          <a:p>
            <a:r>
              <a:rPr lang="en-US" smtClean="0"/>
              <a:t>Developed via worldwide bottom-up process</a:t>
            </a:r>
          </a:p>
          <a:p>
            <a:r>
              <a:rPr lang="en-US" smtClean="0"/>
              <a:t>Paris Climate Agreement included</a:t>
            </a:r>
          </a:p>
          <a:p>
            <a:r>
              <a:rPr lang="en-US" smtClean="0"/>
              <a:t>“Leave no one behind”</a:t>
            </a:r>
            <a:endParaRPr lang="nl-NL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0662" y="1848644"/>
            <a:ext cx="2733675" cy="402907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78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Explore </a:t>
            </a:r>
            <a:r>
              <a:rPr lang="en-US" dirty="0"/>
              <a:t>the Sustainable Development Goals (SDGs)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Sustainable Development Goals:</a:t>
            </a:r>
          </a:p>
          <a:p>
            <a:r>
              <a:rPr lang="nl-NL" dirty="0" smtClean="0"/>
              <a:t>Worldwide human agenda</a:t>
            </a:r>
          </a:p>
          <a:p>
            <a:r>
              <a:rPr lang="en-US" dirty="0" smtClean="0"/>
              <a:t>All aspects of life</a:t>
            </a:r>
          </a:p>
          <a:p>
            <a:r>
              <a:rPr lang="en-US" dirty="0" smtClean="0"/>
              <a:t>At all levels</a:t>
            </a:r>
          </a:p>
          <a:p>
            <a:r>
              <a:rPr lang="en-US" dirty="0" smtClean="0"/>
              <a:t>Many programs, projects and activities</a:t>
            </a:r>
          </a:p>
          <a:p>
            <a:r>
              <a:rPr lang="en-US" dirty="0" smtClean="0"/>
              <a:t>Unlocks new resources</a:t>
            </a:r>
            <a:r>
              <a:rPr lang="nl-NL" dirty="0" smtClean="0"/>
              <a:t>  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NL" dirty="0" smtClean="0"/>
              <a:t>Fab labs / Makerspaces:</a:t>
            </a:r>
          </a:p>
          <a:p>
            <a:r>
              <a:rPr lang="en-US" dirty="0" smtClean="0"/>
              <a:t>SDGs help focus our activities</a:t>
            </a:r>
          </a:p>
          <a:p>
            <a:r>
              <a:rPr lang="en-US" dirty="0" smtClean="0"/>
              <a:t>SDG profile clarifies our impact</a:t>
            </a:r>
          </a:p>
          <a:p>
            <a:r>
              <a:rPr lang="en-US" dirty="0" smtClean="0"/>
              <a:t>Insight in all SDG profiles strengthens our network</a:t>
            </a:r>
          </a:p>
          <a:p>
            <a:r>
              <a:rPr lang="en-US" dirty="0" smtClean="0"/>
              <a:t>A stronger network makes us a more interesting partner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7706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 1: End poverty in all its forms everywhere</a:t>
            </a:r>
            <a:endParaRPr lang="nl-NL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pPr/>
              <a:t>9</a:t>
            </a:fld>
            <a:endParaRPr lang="nl-NL"/>
          </a:p>
        </p:txBody>
      </p:sp>
      <p:pic>
        <p:nvPicPr>
          <p:cNvPr id="1026" name="Picture 2" descr="http://i2.wp.com/www.un.org/sustainabledevelopment/wp-content/uploads/2015/01/unrwa-pic-poverty.jpg?resize=850%2C4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700808"/>
            <a:ext cx="8096250" cy="446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No Povert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4" y="5155654"/>
            <a:ext cx="10096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481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2801</TotalTime>
  <Words>1463</Words>
  <Application>Microsoft Office PowerPoint</Application>
  <PresentationFormat>On-screen Show (4:3)</PresentationFormat>
  <Paragraphs>201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How to align your Fab Lab / Makerspace with the U.N. Sustainable Development Goals (SDGs)</vt:lpstr>
      <vt:lpstr>Agenda</vt:lpstr>
      <vt:lpstr>Schedule </vt:lpstr>
      <vt:lpstr>1. Welcome and personal introduction</vt:lpstr>
      <vt:lpstr>1. Welcome and personal introduction</vt:lpstr>
      <vt:lpstr>2. Explore the Sustainable Development Goals (SDGs)</vt:lpstr>
      <vt:lpstr>2. Explore the Sustainable Development Goals (SDGs)</vt:lpstr>
      <vt:lpstr>2. Explore the Sustainable Development Goals (SDGs)</vt:lpstr>
      <vt:lpstr>Goal 1: End poverty in all its forms everywhere</vt:lpstr>
      <vt:lpstr>Goal 2: End hunger, achieve food security and improved nutrition, and promote sustainable agriculture</vt:lpstr>
      <vt:lpstr>Goal 3: Ensure healthy lives and promote wellbeing for all at all ages</vt:lpstr>
      <vt:lpstr>Goal 4: Ensure inclusive and equitable quality education and promote lifelong learning opportunities for all</vt:lpstr>
      <vt:lpstr>Goal 5: Achieve gender equality and empower all women and girls</vt:lpstr>
      <vt:lpstr>Goal 6: Ensure availability and sustainable management of water and sanitation for all</vt:lpstr>
      <vt:lpstr>Goal 7: Ensure access to affordable, reliable, sustainable and modern energy for all</vt:lpstr>
      <vt:lpstr>Goal 8: Promote sustained, inclusive and sustainable economic growth, full and productive employment, and decent work for all</vt:lpstr>
      <vt:lpstr>Goal 9: Build resilient infrastructure, promote inclusive and sustainable industrialisation, and foster innovation</vt:lpstr>
      <vt:lpstr>Goal 10: Reduce inequality within and among countries</vt:lpstr>
      <vt:lpstr>Goal 11: Make cities and human settlements inclusive, safe, resilient and sustainable</vt:lpstr>
      <vt:lpstr>Goal 12: Ensure sustainable consumption and production patterns</vt:lpstr>
      <vt:lpstr>Goal 13: Take urgent action to combat climate change and its impacts (taking note of agreements made by the UNFCCC forum)</vt:lpstr>
      <vt:lpstr>Goal 14: Conserve and sustainably use the oceans, seas and marine resources for sustainable development</vt:lpstr>
      <vt:lpstr>Goal 15: Protect, restore and promote sustainable use of terrestrial ecosystems, sustainably manage forests, combat desertification and halt and reverse land degradation, and halt biodiversity loss</vt:lpstr>
      <vt:lpstr>Goal 16: Promote peaceful and inclusive societies for sustainable development, provide access to justice for all and build effective, accountable and inclusive institutions at all levels</vt:lpstr>
      <vt:lpstr>Goal 17: Strengthen the means of implementation and revitalise the global partnership for sustainable development</vt:lpstr>
      <vt:lpstr>3. Determine the SDG Profile for your fab lab</vt:lpstr>
      <vt:lpstr>3. Determine the SDG Profile for your fab lab</vt:lpstr>
      <vt:lpstr>3. Determine the SDG Profile for your fab lab</vt:lpstr>
      <vt:lpstr>4. Plan a better match with your SDG Profile</vt:lpstr>
      <vt:lpstr>4. Plan a better match with your SDG Profile</vt:lpstr>
      <vt:lpstr>4. Plan a better match with your SDG Profile</vt:lpstr>
      <vt:lpstr>5. Identify new opportunities for the Fab Lab Network</vt:lpstr>
      <vt:lpstr>5. Identify new opportunities for the Fab Lab Network</vt:lpstr>
      <vt:lpstr>5. Identify new opportunities for the Fab Lab Network</vt:lpstr>
      <vt:lpstr>6. Evaluation and follow-up </vt:lpstr>
      <vt:lpstr>6. Evaluation and follow-up </vt:lpstr>
      <vt:lpstr>Resources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Pieter van der Hijden</dc:creator>
  <cp:lastModifiedBy>Pieter van der Hijden</cp:lastModifiedBy>
  <cp:revision>122</cp:revision>
  <cp:lastPrinted>2019-02-20T17:00:18Z</cp:lastPrinted>
  <dcterms:created xsi:type="dcterms:W3CDTF">2017-07-19T15:59:17Z</dcterms:created>
  <dcterms:modified xsi:type="dcterms:W3CDTF">2019-02-20T17:00:36Z</dcterms:modified>
</cp:coreProperties>
</file>