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68" r:id="rId4"/>
    <p:sldId id="279" r:id="rId5"/>
    <p:sldId id="280" r:id="rId6"/>
    <p:sldId id="281" r:id="rId7"/>
    <p:sldId id="282" r:id="rId8"/>
    <p:sldId id="283" r:id="rId9"/>
    <p:sldId id="284" r:id="rId10"/>
    <p:sldId id="272" r:id="rId11"/>
    <p:sldId id="285" r:id="rId12"/>
    <p:sldId id="287" r:id="rId13"/>
    <p:sldId id="286" r:id="rId14"/>
    <p:sldId id="269" r:id="rId15"/>
    <p:sldId id="273" r:id="rId16"/>
    <p:sldId id="274" r:id="rId17"/>
    <p:sldId id="270" r:id="rId18"/>
    <p:sldId id="289" r:id="rId19"/>
    <p:sldId id="275" r:id="rId20"/>
    <p:sldId id="276" r:id="rId21"/>
    <p:sldId id="277" r:id="rId22"/>
    <p:sldId id="271" r:id="rId23"/>
    <p:sldId id="278" r:id="rId24"/>
    <p:sldId id="264" r:id="rId25"/>
    <p:sldId id="266" r:id="rId26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2" d="100"/>
          <a:sy n="142" d="100"/>
        </p:scale>
        <p:origin x="-66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75F75-D722-46E2-8ABD-A93CD85EBF01}" type="datetimeFigureOut">
              <a:rPr lang="nl-NL" smtClean="0"/>
              <a:t>7-8-2019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09F0-CDBA-4EED-93FD-5E0F141B5C9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70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818656" cy="273844"/>
          </a:xfrm>
        </p:spPr>
        <p:txBody>
          <a:bodyPr/>
          <a:lstStyle>
            <a:lvl1pPr>
              <a:defRPr sz="900"/>
            </a:lvl1pPr>
          </a:lstStyle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2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2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8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9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44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9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7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84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22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263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53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fablabmanager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fab14-sdgs-form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list-sdg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mindma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SIMBIO2018-OD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Workshop</a:t>
            </a:r>
            <a:br>
              <a:rPr lang="en-US" sz="3600" dirty="0" smtClean="0"/>
            </a:br>
            <a:r>
              <a:rPr lang="en-US" sz="3600" dirty="0" smtClean="0"/>
              <a:t>Fab Labs and Sustainable Development Goals</a:t>
            </a:r>
            <a:br>
              <a:rPr lang="en-US" sz="3600" dirty="0" smtClean="0"/>
            </a:br>
            <a:r>
              <a:rPr lang="en-US" sz="3600" dirty="0" smtClean="0"/>
              <a:t>The Next Round</a:t>
            </a:r>
            <a:br>
              <a:rPr lang="en-US" sz="3600" dirty="0" smtClean="0"/>
            </a:br>
            <a:r>
              <a:rPr lang="en-US" sz="2200" dirty="0"/>
              <a:t>FAB15 – 15</a:t>
            </a:r>
            <a:r>
              <a:rPr lang="en-US" sz="2200" baseline="30000" dirty="0"/>
              <a:t>th</a:t>
            </a:r>
            <a:r>
              <a:rPr lang="en-US" sz="2200" dirty="0"/>
              <a:t> Annual International Fab Lab Conference, </a:t>
            </a:r>
            <a:r>
              <a:rPr lang="en-US" sz="2200" dirty="0" err="1"/>
              <a:t>ElGouna</a:t>
            </a:r>
            <a:r>
              <a:rPr lang="en-US" sz="2200" dirty="0"/>
              <a:t> / Cairo, Egypt, 28 July – 4 August 2019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1400" b="1" dirty="0" smtClean="0">
                <a:solidFill>
                  <a:schemeClr val="tx1"/>
                </a:solidFill>
              </a:rPr>
              <a:t>Enrico Bassi (Italy)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Nagwa ELnwishy (Egypt)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Vaneza Caycho Ñuflo (Peru)</a:t>
            </a:r>
            <a:r>
              <a:rPr lang="nl-NL" sz="1400" dirty="0" smtClean="0">
                <a:solidFill>
                  <a:schemeClr val="tx1"/>
                </a:solidFill>
              </a:rPr>
              <a:t>, Neville Govender (South Africa), Arundhati Jadhav (India), </a:t>
            </a:r>
            <a:r>
              <a:rPr lang="nl-NL" sz="1400" b="1" dirty="0" smtClean="0">
                <a:solidFill>
                  <a:schemeClr val="tx1"/>
                </a:solidFill>
              </a:rPr>
              <a:t>Beno Juarez (Peru)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Ted Hung (Taiwan)</a:t>
            </a:r>
            <a:r>
              <a:rPr lang="nl-NL" sz="1400" dirty="0" smtClean="0">
                <a:solidFill>
                  <a:schemeClr val="tx1"/>
                </a:solidFill>
              </a:rPr>
              <a:t>, Yogesh Kulkarni (India), Noksy Letsoalo (South Africa), Jean-Baptiste Natali (New Zealand), Wendy Neale (New Zealand), </a:t>
            </a:r>
            <a:r>
              <a:rPr lang="nl-NL" sz="1400" b="1" dirty="0" smtClean="0">
                <a:solidFill>
                  <a:schemeClr val="tx1"/>
                </a:solidFill>
              </a:rPr>
              <a:t>Pieter van der Hijden (Netherlands/Suriname)</a:t>
            </a:r>
          </a:p>
          <a:p>
            <a:endParaRPr lang="nl-NL" sz="1400" b="1" dirty="0" smtClean="0">
              <a:solidFill>
                <a:schemeClr val="tx1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>Name in bold </a:t>
            </a:r>
            <a:r>
              <a:rPr lang="en-US" sz="1400" dirty="0" smtClean="0">
                <a:solidFill>
                  <a:schemeClr val="tx1"/>
                </a:solidFill>
              </a:rPr>
              <a:t>= </a:t>
            </a:r>
            <a:r>
              <a:rPr lang="en-US" sz="1400" dirty="0" smtClean="0">
                <a:solidFill>
                  <a:schemeClr val="tx1"/>
                </a:solidFill>
              </a:rPr>
              <a:t>Workshop Facilitators</a:t>
            </a:r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746648" cy="273844"/>
          </a:xfrm>
        </p:spPr>
        <p:txBody>
          <a:bodyPr/>
          <a:lstStyle/>
          <a:p>
            <a:r>
              <a:rPr lang="nl-NL" sz="900" dirty="0" smtClean="0"/>
              <a:t>FAB15 Int. Conf., Egypt, 2019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15133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Multilateral Development Banks (MDBs)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10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00150"/>
            <a:ext cx="4467762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13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changing role of MDBs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11</a:t>
            </a:fld>
            <a:endParaRPr lang="nl-N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25" y="1200150"/>
            <a:ext cx="4334949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24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MDB </a:t>
            </a:r>
            <a:r>
              <a:rPr lang="nl-NL" dirty="0" err="1" smtClean="0"/>
              <a:t>financing</a:t>
            </a:r>
            <a:r>
              <a:rPr lang="nl-NL" dirty="0" smtClean="0"/>
              <a:t> </a:t>
            </a:r>
            <a:r>
              <a:rPr lang="nl-NL" dirty="0" err="1" smtClean="0"/>
              <a:t>process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12</a:t>
            </a:fld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122"/>
            <a:ext cx="8229600" cy="1098131"/>
          </a:xfrm>
        </p:spPr>
      </p:pic>
    </p:spTree>
    <p:extLst>
      <p:ext uri="{BB962C8B-B14F-4D97-AF65-F5344CB8AC3E}">
        <p14:creationId xmlns:p14="http://schemas.microsoft.com/office/powerpoint/2010/main" val="7537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Misunderstandings regarding MDBs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13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Blip>
                <a:blip r:embed="rId2"/>
              </a:buBlip>
            </a:pPr>
            <a:r>
              <a:rPr lang="en-US" dirty="0"/>
              <a:t>Only the Fab Foundation can do business with MDBs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can come up with initiatives for projects themselves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only have to stick to their own project description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determine how the project budget is spent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demonstrate their work in practice and not on </a:t>
            </a:r>
            <a:r>
              <a:rPr lang="en-US" dirty="0" smtClean="0"/>
              <a:t>paper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349" y="1200150"/>
            <a:ext cx="2406302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Enhance </a:t>
            </a:r>
            <a:r>
              <a:rPr lang="en-US" dirty="0"/>
              <a:t>our SDG experience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55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Propagate the SDG message</a:t>
            </a:r>
            <a:endParaRPr lang="nl-NL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What </a:t>
            </a:r>
            <a:r>
              <a:rPr lang="nl-NL" dirty="0"/>
              <a:t>we did</a:t>
            </a:r>
          </a:p>
          <a:p>
            <a:pPr lvl="1"/>
            <a:r>
              <a:rPr lang="en-US" dirty="0" smtClean="0"/>
              <a:t>Spread </a:t>
            </a:r>
            <a:r>
              <a:rPr lang="en-US" dirty="0"/>
              <a:t>the SDG word to fab labs</a:t>
            </a:r>
          </a:p>
          <a:p>
            <a:pPr lvl="1"/>
            <a:r>
              <a:rPr lang="en-US" dirty="0" smtClean="0"/>
              <a:t>Offer </a:t>
            </a:r>
            <a:r>
              <a:rPr lang="en-US" dirty="0"/>
              <a:t>workshop format to local fab labs</a:t>
            </a:r>
          </a:p>
          <a:p>
            <a:pPr lvl="1"/>
            <a:r>
              <a:rPr lang="en-US" dirty="0" smtClean="0"/>
              <a:t>Collect </a:t>
            </a:r>
            <a:r>
              <a:rPr lang="en-US" dirty="0"/>
              <a:t>the SDG profiles, put them on the map and give feedback to the lab</a:t>
            </a:r>
          </a:p>
          <a:p>
            <a:r>
              <a:rPr lang="nl-NL" dirty="0"/>
              <a:t>The result</a:t>
            </a:r>
          </a:p>
          <a:p>
            <a:pPr lvl="1"/>
            <a:r>
              <a:rPr lang="nl-NL" dirty="0" smtClean="0"/>
              <a:t>53 </a:t>
            </a:r>
            <a:r>
              <a:rPr lang="nl-NL" dirty="0"/>
              <a:t>/ 1500 labs</a:t>
            </a:r>
          </a:p>
          <a:p>
            <a:r>
              <a:rPr lang="nl-NL" b="1" dirty="0" smtClean="0"/>
              <a:t>TEAMWORK 1 (discuss and report)</a:t>
            </a:r>
            <a:endParaRPr lang="nl-NL" b="1" dirty="0"/>
          </a:p>
          <a:p>
            <a:pPr lvl="1"/>
            <a:r>
              <a:rPr lang="nl-NL" b="1" dirty="0" smtClean="0"/>
              <a:t>What </a:t>
            </a:r>
            <a:r>
              <a:rPr lang="nl-NL" b="1" dirty="0"/>
              <a:t>was </a:t>
            </a:r>
            <a:r>
              <a:rPr lang="nl-NL" b="1" dirty="0" err="1" smtClean="0"/>
              <a:t>good</a:t>
            </a:r>
            <a:r>
              <a:rPr lang="nl-NL" b="1" dirty="0" smtClean="0"/>
              <a:t> in </a:t>
            </a:r>
            <a:r>
              <a:rPr lang="nl-NL" b="1" dirty="0" err="1" smtClean="0"/>
              <a:t>what</a:t>
            </a:r>
            <a:r>
              <a:rPr lang="nl-NL" b="1" dirty="0" smtClean="0"/>
              <a:t> we </a:t>
            </a:r>
            <a:r>
              <a:rPr lang="nl-NL" b="1" dirty="0" err="1" smtClean="0"/>
              <a:t>did</a:t>
            </a:r>
            <a:r>
              <a:rPr lang="nl-NL" b="1" dirty="0" smtClean="0"/>
              <a:t> </a:t>
            </a:r>
            <a:r>
              <a:rPr lang="nl-NL" b="1" dirty="0" err="1" smtClean="0"/>
              <a:t>so</a:t>
            </a:r>
            <a:r>
              <a:rPr lang="nl-NL" b="1" dirty="0" smtClean="0"/>
              <a:t> far?</a:t>
            </a:r>
            <a:endParaRPr lang="nl-NL" b="1" dirty="0"/>
          </a:p>
          <a:p>
            <a:pPr lvl="1"/>
            <a:r>
              <a:rPr lang="nl-NL" b="1" dirty="0" smtClean="0"/>
              <a:t>How </a:t>
            </a:r>
            <a:r>
              <a:rPr lang="nl-NL" b="1" dirty="0" err="1" smtClean="0"/>
              <a:t>can</a:t>
            </a:r>
            <a:r>
              <a:rPr lang="nl-NL" b="1" dirty="0" smtClean="0"/>
              <a:t> we </a:t>
            </a:r>
            <a:r>
              <a:rPr lang="nl-NL" b="1" dirty="0" err="1" smtClean="0"/>
              <a:t>improve</a:t>
            </a:r>
            <a:r>
              <a:rPr lang="nl-NL" b="1" dirty="0" smtClean="0"/>
              <a:t> </a:t>
            </a:r>
            <a:r>
              <a:rPr lang="nl-NL" b="1" dirty="0" err="1" smtClean="0"/>
              <a:t>our</a:t>
            </a:r>
            <a:r>
              <a:rPr lang="nl-NL" b="1" dirty="0" smtClean="0"/>
              <a:t> score  (53/1500)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our</a:t>
            </a:r>
            <a:r>
              <a:rPr lang="nl-NL" b="1" dirty="0" smtClean="0"/>
              <a:t> impact?</a:t>
            </a:r>
            <a:endParaRPr lang="nl-NL" b="1" dirty="0"/>
          </a:p>
          <a:p>
            <a:pPr lvl="1"/>
            <a:r>
              <a:rPr lang="en-US" b="1" dirty="0" smtClean="0"/>
              <a:t>Which </a:t>
            </a:r>
            <a:r>
              <a:rPr lang="en-US" b="1" dirty="0"/>
              <a:t>other suggestions do you have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15</a:t>
            </a:fld>
            <a:endParaRPr lang="nl-N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591" y="1200150"/>
            <a:ext cx="2395817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22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your SDG profile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16</a:t>
            </a:fld>
            <a:endParaRPr lang="nl-NL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0150"/>
            <a:ext cx="570044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3"/>
          <p:cNvSpPr txBox="1">
            <a:spLocks/>
          </p:cNvSpPr>
          <p:nvPr/>
        </p:nvSpPr>
        <p:spPr>
          <a:xfrm>
            <a:off x="6156176" y="1200151"/>
            <a:ext cx="2530624" cy="3394472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/>
              <a:t>map gives us new insights in the identity of the fab lab network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shows what we have in common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shows what is different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we can find twins, trio's and quartets?</a:t>
            </a:r>
          </a:p>
          <a:p>
            <a:r>
              <a:rPr lang="nl-NL" b="1" dirty="0" smtClean="0"/>
              <a:t>TEAMWORK 2 (discuss and report)</a:t>
            </a:r>
            <a:endParaRPr lang="nl-NL" b="1" dirty="0"/>
          </a:p>
          <a:p>
            <a:pPr lvl="1"/>
            <a:r>
              <a:rPr lang="en-US" b="1" dirty="0" smtClean="0"/>
              <a:t>What </a:t>
            </a:r>
            <a:r>
              <a:rPr lang="en-US" b="1" dirty="0"/>
              <a:t>can a fab lab do with the map?</a:t>
            </a:r>
          </a:p>
          <a:p>
            <a:pPr lvl="1"/>
            <a:r>
              <a:rPr lang="en-US" b="1" dirty="0" smtClean="0"/>
              <a:t>What </a:t>
            </a:r>
            <a:r>
              <a:rPr lang="en-US" b="1" dirty="0"/>
              <a:t>could the network do with the map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53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 Start </a:t>
            </a:r>
            <a:r>
              <a:rPr lang="en-US" dirty="0"/>
              <a:t>working with MDBs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3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 your interest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18</a:t>
            </a:fld>
            <a:endParaRPr lang="nl-NL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382712"/>
            <a:ext cx="65024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899592" y="97828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Government</a:t>
            </a:r>
            <a:r>
              <a:rPr lang="nl-NL" dirty="0" smtClean="0"/>
              <a:t> </a:t>
            </a:r>
            <a:r>
              <a:rPr lang="nl-NL" dirty="0" err="1" smtClean="0"/>
              <a:t>specifies</a:t>
            </a:r>
            <a:r>
              <a:rPr lang="nl-NL" dirty="0" smtClean="0"/>
              <a:t> </a:t>
            </a:r>
            <a:r>
              <a:rPr lang="nl-NL" dirty="0" err="1" smtClean="0"/>
              <a:t>policies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lead </a:t>
            </a:r>
            <a:r>
              <a:rPr lang="nl-NL" dirty="0" err="1" smtClean="0"/>
              <a:t>to</a:t>
            </a:r>
            <a:r>
              <a:rPr lang="nl-NL" dirty="0" smtClean="0"/>
              <a:t> programs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projects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13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 your interest</a:t>
            </a:r>
            <a:endParaRPr lang="nl-NL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Example</a:t>
            </a:r>
            <a:r>
              <a:rPr lang="nl-NL" dirty="0" smtClean="0"/>
              <a:t>: </a:t>
            </a:r>
            <a:r>
              <a:rPr lang="en-US" dirty="0" smtClean="0"/>
              <a:t>Government request for Expression of Interest for their policy: </a:t>
            </a:r>
          </a:p>
          <a:p>
            <a:r>
              <a:rPr lang="en-US" dirty="0" smtClean="0"/>
              <a:t>Establish a network of technical instruction centers through the country for technical schools but also used for adult education and special groups like drop-outs, to be managed and run by teachers from technical schools; required: curriculum for these activities and teacher training</a:t>
            </a:r>
          </a:p>
          <a:p>
            <a:r>
              <a:rPr lang="en-US" b="1" dirty="0" smtClean="0"/>
              <a:t>Teamwork 3 (discuss and </a:t>
            </a:r>
            <a:r>
              <a:rPr lang="en-US" b="1" dirty="0"/>
              <a:t>report): Suppose you as a team manage a fab lab together. Would you respond to the above request? Why, why not? Do you meet the stated criteria? Which option do you choose?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19</a:t>
            </a:fld>
            <a:endParaRPr lang="nl-NL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73" y="1203598"/>
            <a:ext cx="396065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2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Wednesday 31th of July 2019</a:t>
            </a:r>
            <a:br>
              <a:rPr lang="en-US" b="1" dirty="0"/>
            </a:br>
            <a:r>
              <a:rPr lang="en-US" b="1" dirty="0"/>
              <a:t>16:30-18:30 h. – room F47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Intro on SDGs and MDBs (P)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Enhance </a:t>
            </a:r>
            <a:r>
              <a:rPr lang="en-US" dirty="0"/>
              <a:t>our SDG experience</a:t>
            </a:r>
          </a:p>
          <a:p>
            <a:pPr lvl="1"/>
            <a:r>
              <a:rPr lang="en-US" dirty="0"/>
              <a:t>Propagate the SDG </a:t>
            </a:r>
            <a:r>
              <a:rPr lang="en-US" dirty="0" smtClean="0"/>
              <a:t>message (T1)</a:t>
            </a:r>
            <a:endParaRPr lang="en-US" dirty="0"/>
          </a:p>
          <a:p>
            <a:pPr lvl="1"/>
            <a:r>
              <a:rPr lang="en-US" dirty="0"/>
              <a:t>Let your SDG profile </a:t>
            </a:r>
            <a:r>
              <a:rPr lang="en-US" dirty="0" smtClean="0"/>
              <a:t>work (T2)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Start working with MDBs</a:t>
            </a:r>
          </a:p>
          <a:p>
            <a:pPr lvl="1"/>
            <a:r>
              <a:rPr lang="en-US" dirty="0"/>
              <a:t>Express your </a:t>
            </a:r>
            <a:r>
              <a:rPr lang="en-US" dirty="0" smtClean="0"/>
              <a:t>interest (T3)</a:t>
            </a:r>
            <a:endParaRPr lang="en-US" dirty="0"/>
          </a:p>
          <a:p>
            <a:pPr lvl="1"/>
            <a:r>
              <a:rPr lang="en-US" dirty="0"/>
              <a:t>Prepare your </a:t>
            </a:r>
            <a:r>
              <a:rPr lang="en-US" dirty="0" smtClean="0"/>
              <a:t>proposals (T4)</a:t>
            </a:r>
            <a:endParaRPr lang="en-US" dirty="0"/>
          </a:p>
          <a:p>
            <a:pPr lvl="1"/>
            <a:r>
              <a:rPr lang="en-US" dirty="0"/>
              <a:t>Run your </a:t>
            </a:r>
            <a:r>
              <a:rPr lang="en-US" dirty="0" smtClean="0"/>
              <a:t>projects (T5)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Wrap-up and </a:t>
            </a:r>
            <a:r>
              <a:rPr lang="en-US" dirty="0" smtClean="0"/>
              <a:t>evaluation (P)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(P) = Plenary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Tn</a:t>
            </a:r>
            <a:r>
              <a:rPr lang="en-US" dirty="0" smtClean="0"/>
              <a:t>) = Teamwork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</a:t>
            </a:fld>
            <a:endParaRPr lang="nl-NL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2" y="1200150"/>
            <a:ext cx="3394075" cy="3394075"/>
          </a:xfrm>
        </p:spPr>
      </p:pic>
    </p:spTree>
    <p:extLst>
      <p:ext uri="{BB962C8B-B14F-4D97-AF65-F5344CB8AC3E}">
        <p14:creationId xmlns:p14="http://schemas.microsoft.com/office/powerpoint/2010/main" val="304258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Prepare your proposals</a:t>
            </a:r>
            <a:endParaRPr lang="nl-NL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Yes,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EoI</a:t>
            </a:r>
            <a:r>
              <a:rPr lang="nl-NL" dirty="0" smtClean="0"/>
              <a:t> has been </a:t>
            </a:r>
            <a:r>
              <a:rPr lang="nl-NL" dirty="0" err="1" smtClean="0"/>
              <a:t>accepted</a:t>
            </a:r>
            <a:r>
              <a:rPr lang="nl-NL" dirty="0" smtClean="0"/>
              <a:t>.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now</a:t>
            </a:r>
            <a:r>
              <a:rPr lang="nl-NL" dirty="0" smtClean="0"/>
              <a:t> are </a:t>
            </a:r>
            <a:r>
              <a:rPr lang="nl-NL" dirty="0" err="1" smtClean="0"/>
              <a:t>invited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prepare</a:t>
            </a:r>
            <a:r>
              <a:rPr lang="nl-NL" dirty="0" smtClean="0"/>
              <a:t> a </a:t>
            </a:r>
            <a:r>
              <a:rPr lang="nl-NL" dirty="0" err="1" smtClean="0"/>
              <a:t>proposal</a:t>
            </a:r>
            <a:r>
              <a:rPr lang="nl-NL" dirty="0" smtClean="0"/>
              <a:t>.</a:t>
            </a:r>
          </a:p>
          <a:p>
            <a:r>
              <a:rPr lang="en-US" b="1" dirty="0" smtClean="0"/>
              <a:t>Teamwork 4 </a:t>
            </a:r>
            <a:r>
              <a:rPr lang="en-US" b="1" dirty="0"/>
              <a:t>(discuss and report): </a:t>
            </a:r>
            <a:r>
              <a:rPr lang="en-US" b="1" dirty="0" smtClean="0"/>
              <a:t>Prepare a proposal (one sentence). Indicate</a:t>
            </a:r>
            <a:r>
              <a:rPr lang="en-US" b="1" dirty="0"/>
              <a:t>: 1) what will you do yourself, 2) what will you outsource? 3) how are you going to organize that</a:t>
            </a:r>
            <a:r>
              <a:rPr lang="en-US" b="1" dirty="0" smtClean="0"/>
              <a:t>?</a:t>
            </a:r>
            <a:endParaRPr lang="nl-NL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20</a:t>
            </a:fld>
            <a:endParaRPr lang="nl-NL"/>
          </a:p>
        </p:txBody>
      </p:sp>
      <p:pic>
        <p:nvPicPr>
          <p:cNvPr id="4102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7" y="1200150"/>
            <a:ext cx="338296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54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your projects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Teamwork </a:t>
            </a:r>
            <a:r>
              <a:rPr lang="en-US" b="1" dirty="0" smtClean="0"/>
              <a:t>5 </a:t>
            </a:r>
            <a:r>
              <a:rPr lang="en-US" b="1" dirty="0"/>
              <a:t>(discuss and report): </a:t>
            </a:r>
            <a:r>
              <a:rPr lang="en-US" b="1" dirty="0" smtClean="0"/>
              <a:t>Congratulations, you have your contract.</a:t>
            </a:r>
          </a:p>
          <a:p>
            <a:pPr lvl="1"/>
            <a:r>
              <a:rPr lang="en-US" b="1" dirty="0" smtClean="0"/>
              <a:t>Prepare a global work breakdown structure for your project</a:t>
            </a:r>
          </a:p>
          <a:p>
            <a:pPr lvl="1"/>
            <a:r>
              <a:rPr lang="en-US" b="1" dirty="0" smtClean="0"/>
              <a:t>Make a short risk inventory for this project</a:t>
            </a:r>
          </a:p>
          <a:p>
            <a:pPr lvl="1"/>
            <a:r>
              <a:rPr lang="en-US" b="1" dirty="0" smtClean="0"/>
              <a:t>How are you going to deal with these risks?</a:t>
            </a:r>
          </a:p>
          <a:p>
            <a:pPr lvl="1"/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21</a:t>
            </a:fld>
            <a:endParaRPr lang="nl-NL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32254"/>
            <a:ext cx="4038600" cy="292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32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Wrap-up </a:t>
            </a:r>
            <a:r>
              <a:rPr lang="en-US" dirty="0"/>
              <a:t>and evaluation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85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Wrap-up and evaluation</a:t>
            </a:r>
            <a:endParaRPr lang="nl-NL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Wrap</a:t>
            </a:r>
            <a:r>
              <a:rPr lang="nl-NL" dirty="0" smtClean="0"/>
              <a:t>-up – </a:t>
            </a:r>
            <a:r>
              <a:rPr lang="nl-NL" dirty="0" err="1" smtClean="0"/>
              <a:t>highlights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teams: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Intro on SDGs and MDBs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Enhance our SDG experience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Propagate the SDG message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Let your SDG profile work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Start working with MDBs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Express your interest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Prepare your proposals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Run your projects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Wrap-up and evaluation</a:t>
            </a:r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Evaluation of </a:t>
            </a:r>
            <a:r>
              <a:rPr lang="nl-NL" dirty="0" err="1" smtClean="0"/>
              <a:t>this</a:t>
            </a:r>
            <a:r>
              <a:rPr lang="nl-NL" dirty="0" smtClean="0"/>
              <a:t> meeting: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was </a:t>
            </a:r>
            <a:r>
              <a:rPr lang="nl-NL" dirty="0" err="1" smtClean="0"/>
              <a:t>good</a:t>
            </a:r>
            <a:r>
              <a:rPr lang="nl-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could</a:t>
            </a:r>
            <a:r>
              <a:rPr lang="nl-NL" dirty="0" smtClean="0"/>
              <a:t> we </a:t>
            </a:r>
            <a:r>
              <a:rPr lang="nl-NL" dirty="0" err="1" smtClean="0"/>
              <a:t>improve</a:t>
            </a:r>
            <a:r>
              <a:rPr lang="nl-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suggestions</a:t>
            </a:r>
            <a:r>
              <a:rPr lang="nl-NL" dirty="0" smtClean="0"/>
              <a:t> do </a:t>
            </a:r>
            <a:r>
              <a:rPr lang="nl-NL" dirty="0" err="1" smtClean="0"/>
              <a:t>you</a:t>
            </a:r>
            <a:r>
              <a:rPr lang="nl-NL" dirty="0" smtClean="0"/>
              <a:t> have?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04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During FAB15, all Fab Labs that have registered their SDG profile will receive a lapel pin with the SDG wheel in 17 colors (1 per fab lab) 😇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24</a:t>
            </a:fld>
            <a:endParaRPr lang="nl-NL"/>
          </a:p>
        </p:txBody>
      </p:sp>
      <p:pic>
        <p:nvPicPr>
          <p:cNvPr id="8196" name="Picture 4" descr="https://cdn.shopify.com/s/files/1/1581/5497/products/sdg_wheel_color_pin_1024x1024.jpg?v=15102411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83918"/>
            <a:ext cx="8280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SDG Manual for Fab Lab Managers: </a:t>
            </a:r>
            <a:r>
              <a:rPr lang="nl-NL" sz="1100" i="1" dirty="0" smtClean="0">
                <a:hlinkClick r:id="rId3"/>
              </a:rPr>
              <a:t>http://bit.ly/fab14-sdgs-fablabmanager</a:t>
            </a:r>
            <a:r>
              <a:rPr lang="nl-NL" sz="1100" i="1" dirty="0" smtClean="0"/>
              <a:t> - SDG Profile Submission Form: </a:t>
            </a:r>
            <a:r>
              <a:rPr lang="nl-NL" sz="1100" i="1" dirty="0" smtClean="0">
                <a:hlinkClick r:id="rId4"/>
              </a:rPr>
              <a:t>http://bit.ly/fab14-sdgs-form</a:t>
            </a:r>
            <a:r>
              <a:rPr lang="nl-NL" sz="1100" i="1" dirty="0" smtClean="0"/>
              <a:t> </a:t>
            </a:r>
            <a:endParaRPr lang="nl-NL" sz="1100" i="1" dirty="0"/>
          </a:p>
        </p:txBody>
      </p:sp>
    </p:spTree>
    <p:extLst>
      <p:ext uri="{BB962C8B-B14F-4D97-AF65-F5344CB8AC3E}">
        <p14:creationId xmlns:p14="http://schemas.microsoft.com/office/powerpoint/2010/main" val="293453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!</a:t>
            </a:r>
            <a:br>
              <a:rPr lang="en-US" dirty="0" smtClean="0"/>
            </a:br>
            <a:r>
              <a:rPr lang="en-US" dirty="0" smtClean="0"/>
              <a:t>We will keep you informed </a:t>
            </a:r>
            <a:r>
              <a:rPr lang="en-US" smtClean="0"/>
              <a:t>by email!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4500" dirty="0" smtClean="0"/>
              <a:t>Workshop</a:t>
            </a:r>
            <a:br>
              <a:rPr lang="en-US" sz="4500" dirty="0" smtClean="0"/>
            </a:br>
            <a:r>
              <a:rPr lang="en-US" sz="4500" dirty="0" smtClean="0"/>
              <a:t>Fab Labs and Sustainable Development Goals</a:t>
            </a:r>
            <a:br>
              <a:rPr lang="en-US" sz="4500" dirty="0" smtClean="0"/>
            </a:br>
            <a:r>
              <a:rPr lang="en-US" sz="4500" dirty="0" smtClean="0"/>
              <a:t>The Next Round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</a:t>
            </a:r>
            <a:endParaRPr lang="nl-NL" dirty="0" smtClean="0"/>
          </a:p>
          <a:p>
            <a:pPr marL="0" indent="0" algn="ctr">
              <a:buNone/>
            </a:pPr>
            <a:r>
              <a:rPr lang="nl-NL" sz="2600" b="1" dirty="0" smtClean="0"/>
              <a:t>Enrico Bassi (Italy), Nagwa ELnwishy (Egypt), Vaneza Caycho Ñuflo (Peru)</a:t>
            </a:r>
            <a:r>
              <a:rPr lang="nl-NL" sz="2600" dirty="0" smtClean="0"/>
              <a:t>, Neville Govender (South Africa), Arundhati Jadhav (India), </a:t>
            </a:r>
            <a:r>
              <a:rPr lang="nl-NL" sz="2600" b="1" dirty="0" smtClean="0"/>
              <a:t>Beno Juarez (Peru), Ted Hung (Taiwan)</a:t>
            </a:r>
            <a:r>
              <a:rPr lang="nl-NL" sz="2600" dirty="0" smtClean="0"/>
              <a:t>, Yogesh Kulkarni (India), Noksy Letsoalo (South Africa), Jean-Baptiste Natali (New Zealand), Wendy Neale (New Zealand), </a:t>
            </a:r>
            <a:r>
              <a:rPr lang="nl-NL" sz="2600" b="1" dirty="0" smtClean="0"/>
              <a:t>Pieter van der Hijden (Netherlands/Suriname)</a:t>
            </a:r>
          </a:p>
          <a:p>
            <a:pPr algn="ctr"/>
            <a:endParaRPr lang="nl-NL" sz="2600" dirty="0" smtClean="0"/>
          </a:p>
          <a:p>
            <a:pPr marL="0" indent="0" algn="ctr">
              <a:buNone/>
            </a:pPr>
            <a:r>
              <a:rPr lang="en-US" sz="2600" b="1" dirty="0" smtClean="0"/>
              <a:t>Name in bold</a:t>
            </a:r>
            <a:r>
              <a:rPr lang="en-US" sz="2600" dirty="0" smtClean="0"/>
              <a:t> = </a:t>
            </a:r>
            <a:r>
              <a:rPr lang="en-US" sz="2600" dirty="0" smtClean="0"/>
              <a:t>Workshop Facilitators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ONE LINK for ALL FILES: </a:t>
            </a:r>
            <a:r>
              <a:rPr lang="en-US" b="1" dirty="0" smtClean="0">
                <a:hlinkClick r:id="rId2"/>
              </a:rPr>
              <a:t>http://bit.ly/fab15-sdgs</a:t>
            </a:r>
            <a:r>
              <a:rPr lang="en-US" b="1" dirty="0" smtClean="0"/>
              <a:t> </a:t>
            </a:r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933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A. Intro on SDGs and MDBs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28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U.N. Sustainable Development Goals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5847"/>
            <a:ext cx="4038600" cy="2002680"/>
          </a:xfrm>
        </p:spPr>
      </p:pic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17 goals</a:t>
            </a:r>
          </a:p>
          <a:p>
            <a:pPr lvl="1"/>
            <a:r>
              <a:rPr lang="en-US" dirty="0" smtClean="0"/>
              <a:t>169 targets</a:t>
            </a:r>
          </a:p>
          <a:p>
            <a:r>
              <a:rPr lang="en-US" dirty="0" smtClean="0"/>
              <a:t>Time horizon 2016-2030</a:t>
            </a:r>
          </a:p>
          <a:p>
            <a:r>
              <a:rPr lang="en-US" dirty="0" smtClean="0"/>
              <a:t>Signed by 193 </a:t>
            </a:r>
            <a:r>
              <a:rPr lang="en-US" dirty="0"/>
              <a:t>countries</a:t>
            </a:r>
            <a:endParaRPr lang="en-US" dirty="0" smtClean="0"/>
          </a:p>
          <a:p>
            <a:r>
              <a:rPr lang="en-US" dirty="0" smtClean="0"/>
              <a:t>Unique socio-economic program for the whole earth</a:t>
            </a:r>
          </a:p>
          <a:p>
            <a:r>
              <a:rPr lang="en-US" dirty="0" smtClean="0"/>
              <a:t>Global frame of reference for development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63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 Labs align with SDGs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5</a:t>
            </a:fld>
            <a:endParaRPr lang="nl-NL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64718"/>
            <a:ext cx="4038600" cy="166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94059"/>
            <a:ext cx="4038600" cy="280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269745"/>
            <a:ext cx="396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i="1" dirty="0" smtClean="0"/>
              <a:t>Sample: Outcome of local fab lab workshop </a:t>
            </a:r>
            <a:endParaRPr lang="nl-NL" sz="1000" i="1" dirty="0"/>
          </a:p>
        </p:txBody>
      </p:sp>
    </p:spTree>
    <p:extLst>
      <p:ext uri="{BB962C8B-B14F-4D97-AF65-F5344CB8AC3E}">
        <p14:creationId xmlns:p14="http://schemas.microsoft.com/office/powerpoint/2010/main" val="29152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results: 53 SDG Profiles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6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0150"/>
            <a:ext cx="394051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99443"/>
              </p:ext>
            </p:extLst>
          </p:nvPr>
        </p:nvGraphicFramePr>
        <p:xfrm>
          <a:off x="4572000" y="997878"/>
          <a:ext cx="4032448" cy="368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448"/>
                <a:gridCol w="2066824"/>
                <a:gridCol w="504056"/>
                <a:gridCol w="648072"/>
                <a:gridCol w="432048"/>
              </a:tblGrid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SDG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Title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Count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poverty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Zero hunger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Good health and well-being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Quality education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Gender equality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Clean water and sanitation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Affordable and clean energy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Decent work and economic growth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Industry, innovation and infrastructure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Reduced inequalities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Sustainable cities and communities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Responsible consumption and production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Climate action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below water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on land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Peace, justice and strong institutions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Partnerships for the goals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=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520" y="40839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900" i="1" dirty="0" smtClean="0"/>
              <a:t>Interactive mindmap for browsing and filtering: </a:t>
            </a:r>
            <a:r>
              <a:rPr lang="nl-NL" sz="900" i="1" dirty="0" smtClean="0">
                <a:hlinkClick r:id="rId3"/>
              </a:rPr>
              <a:t>http://bit.ly/fablist-sdgs</a:t>
            </a:r>
            <a:r>
              <a:rPr lang="nl-NL" sz="900" i="1" dirty="0" smtClean="0"/>
              <a:t> </a:t>
            </a:r>
            <a:endParaRPr lang="nl-NL" sz="9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98757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Collectively Independent</a:t>
            </a:r>
            <a:br>
              <a:rPr lang="nl-NL" sz="1200" dirty="0" smtClean="0"/>
            </a:br>
            <a:r>
              <a:rPr lang="nl-NL" sz="1200" dirty="0" smtClean="0"/>
              <a:t>6 pairs of twins, 2 trio’s, 35 singles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1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…</a:t>
            </a:r>
            <a:endParaRPr lang="nl-NL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200150"/>
            <a:ext cx="2189178" cy="33940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824" y="1200151"/>
            <a:ext cx="5616624" cy="3394472"/>
          </a:xfrm>
        </p:spPr>
        <p:txBody>
          <a:bodyPr>
            <a:normAutofit fontScale="47500" lnSpcReduction="20000"/>
          </a:bodyPr>
          <a:lstStyle/>
          <a:p>
            <a:r>
              <a:rPr lang="en-US" sz="3300" b="1" dirty="0" smtClean="0"/>
              <a:t>"Just because there is a conceptual fit with the UN sustainable development goals doesn't mean that it is the reality on the ground.“</a:t>
            </a:r>
            <a:br>
              <a:rPr lang="en-US" sz="3300" b="1" dirty="0" smtClean="0"/>
            </a:br>
            <a:endParaRPr lang="en-US" sz="3300" b="1" dirty="0" smtClean="0"/>
          </a:p>
          <a:p>
            <a:r>
              <a:rPr lang="en-US" sz="3300" dirty="0" smtClean="0"/>
              <a:t>"For the third digital revolution to truly become a revolution, it will need to do more than demonstrate exponential gains in technical performance. </a:t>
            </a:r>
            <a:r>
              <a:rPr lang="en-US" sz="3300" b="1" dirty="0" smtClean="0"/>
              <a:t>The technology must clearly address enduring societal needs with models that can be replicated and locally adapted for broad-based impact.</a:t>
            </a:r>
            <a:r>
              <a:rPr lang="en-US" sz="3300" dirty="0" smtClean="0"/>
              <a:t>“</a:t>
            </a:r>
            <a:br>
              <a:rPr lang="en-US" sz="3300" dirty="0" smtClean="0"/>
            </a:br>
            <a:endParaRPr lang="en-US" sz="3300" dirty="0" smtClean="0"/>
          </a:p>
          <a:p>
            <a:r>
              <a:rPr lang="en-US" sz="3300" dirty="0" smtClean="0"/>
              <a:t>Tom </a:t>
            </a:r>
            <a:r>
              <a:rPr lang="en-US" sz="3300" dirty="0" err="1" smtClean="0"/>
              <a:t>Kalil</a:t>
            </a:r>
            <a:r>
              <a:rPr lang="en-US" sz="3300" dirty="0" smtClean="0"/>
              <a:t>, former deputy director of the White House Office of Science and Technology Policy and a strong advocate of the maker and fab movements: "</a:t>
            </a:r>
            <a:r>
              <a:rPr lang="en-US" sz="3300" b="1" dirty="0" smtClean="0"/>
              <a:t>the ability of the maker or fab communities to help solve particular societal problems is a key yardstick to measure progress</a:t>
            </a:r>
            <a:r>
              <a:rPr lang="en-US" sz="3300" dirty="0" smtClean="0"/>
              <a:t>. It is not just about self-expression."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26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81051"/>
            <a:ext cx="4038600" cy="223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Trillions USD needed, billions available</a:t>
            </a:r>
            <a:endParaRPr lang="nl-NL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Multilateral Development Banks (MDBs) only have billions</a:t>
            </a:r>
          </a:p>
          <a:p>
            <a:pPr lvl="1"/>
            <a:r>
              <a:rPr lang="en-US" dirty="0" smtClean="0"/>
              <a:t>E.g. African Development Bank, World Bank, Islamic Development Bank, etc.</a:t>
            </a:r>
          </a:p>
          <a:p>
            <a:r>
              <a:rPr lang="en-US" dirty="0" smtClean="0"/>
              <a:t>SDG programs and projects need trillions</a:t>
            </a:r>
          </a:p>
          <a:p>
            <a:r>
              <a:rPr lang="en-US" dirty="0" smtClean="0"/>
              <a:t>New MDB policy:</a:t>
            </a:r>
          </a:p>
          <a:p>
            <a:pPr lvl="1"/>
            <a:r>
              <a:rPr lang="en-US" dirty="0" smtClean="0"/>
              <a:t>“Use billions to unlock the trillions”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95536" y="4083918"/>
            <a:ext cx="4032448" cy="360040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ctr"/>
            <a:r>
              <a:rPr lang="nl-NL" sz="1000" i="1" dirty="0" smtClean="0"/>
              <a:t>Interactive mindmap for browsing and searching all SDGs and underlying targets </a:t>
            </a:r>
            <a:br>
              <a:rPr lang="nl-NL" sz="1000" i="1" dirty="0" smtClean="0"/>
            </a:br>
            <a:r>
              <a:rPr lang="nl-NL" sz="1000" i="1" dirty="0" smtClean="0"/>
              <a:t>English: </a:t>
            </a:r>
            <a:r>
              <a:rPr lang="nl-NL" sz="1000" i="1" dirty="0" smtClean="0">
                <a:hlinkClick r:id="rId3"/>
              </a:rPr>
              <a:t>http://bit.ly/fab14-sdgs-mindmap</a:t>
            </a:r>
            <a:r>
              <a:rPr lang="nl-NL" sz="1000" i="1" dirty="0" smtClean="0"/>
              <a:t> Spanish: </a:t>
            </a:r>
            <a:r>
              <a:rPr lang="nl-NL" sz="1000" i="1" dirty="0" smtClean="0">
                <a:hlinkClick r:id="rId4"/>
              </a:rPr>
              <a:t>http://bit.ly/SIMBIO2018-ODS</a:t>
            </a:r>
            <a:r>
              <a:rPr lang="nl-NL" sz="1000" i="1" dirty="0" smtClean="0"/>
              <a:t>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4700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Fab Labs and SDGs: The Next Round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on our mission &amp; learning </a:t>
            </a:r>
            <a:r>
              <a:rPr lang="en-US" dirty="0"/>
              <a:t>path</a:t>
            </a:r>
          </a:p>
          <a:p>
            <a:r>
              <a:rPr lang="en-US" dirty="0"/>
              <a:t>Move from </a:t>
            </a:r>
            <a:r>
              <a:rPr lang="en-US" dirty="0" smtClean="0"/>
              <a:t>pitching </a:t>
            </a:r>
            <a:r>
              <a:rPr lang="en-US" dirty="0"/>
              <a:t>to helping</a:t>
            </a:r>
          </a:p>
          <a:p>
            <a:r>
              <a:rPr lang="nl-NL" dirty="0"/>
              <a:t>Contribute to real-world </a:t>
            </a:r>
            <a:r>
              <a:rPr lang="nl-NL" dirty="0" smtClean="0"/>
              <a:t>challenges</a:t>
            </a:r>
            <a:endParaRPr lang="nl-NL" dirty="0"/>
          </a:p>
          <a:p>
            <a:r>
              <a:rPr lang="en-US" dirty="0"/>
              <a:t>Learn to work with </a:t>
            </a:r>
            <a:r>
              <a:rPr lang="en-US" dirty="0" smtClean="0"/>
              <a:t>MDBs</a:t>
            </a:r>
          </a:p>
          <a:p>
            <a:r>
              <a:rPr lang="en-US" dirty="0" smtClean="0"/>
              <a:t>Stay collectively independent and survive!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9</a:t>
            </a:fld>
            <a:endParaRPr lang="nl-NL"/>
          </a:p>
        </p:txBody>
      </p:sp>
      <p:pic>
        <p:nvPicPr>
          <p:cNvPr id="9" name="Picture 2" descr="G:\Mijn Drive\2018\pictures 2018\Downloads\WEB FILES\E SDG Web Files without UN Emblem\SDG wheel\SDG Whee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416" y="2454200"/>
            <a:ext cx="9144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06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1283</Words>
  <Application>Microsoft Office PowerPoint</Application>
  <PresentationFormat>On-screen Show (16:9)</PresentationFormat>
  <Paragraphs>278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Workshop Fab Labs and Sustainable Development Goals The Next Round FAB15 – 15th Annual International Fab Lab Conference, ElGouna / Cairo, Egypt, 28 July – 4 August 2019  </vt:lpstr>
      <vt:lpstr>Agenda</vt:lpstr>
      <vt:lpstr>A. Intro on SDGs and MDBs</vt:lpstr>
      <vt:lpstr>U.N. Sustainable Development Goals</vt:lpstr>
      <vt:lpstr>Fab Labs align with SDGs</vt:lpstr>
      <vt:lpstr>First results: 53 SDG Profiles</vt:lpstr>
      <vt:lpstr>However …</vt:lpstr>
      <vt:lpstr>Trillions USD needed, billions available</vt:lpstr>
      <vt:lpstr>Fab Labs and SDGs: The Next Round</vt:lpstr>
      <vt:lpstr>Multilateral Development Banks (MDBs)</vt:lpstr>
      <vt:lpstr>The changing role of MDBs</vt:lpstr>
      <vt:lpstr>MDB financing process</vt:lpstr>
      <vt:lpstr>Misunderstandings regarding MDBs</vt:lpstr>
      <vt:lpstr>B. Enhance our SDG experience</vt:lpstr>
      <vt:lpstr>Propagate the SDG message</vt:lpstr>
      <vt:lpstr>Let your SDG profile work</vt:lpstr>
      <vt:lpstr>C. Start working with MDBs</vt:lpstr>
      <vt:lpstr>Express your interest</vt:lpstr>
      <vt:lpstr>Express your interest</vt:lpstr>
      <vt:lpstr>Prepare your proposals</vt:lpstr>
      <vt:lpstr>Run your projects</vt:lpstr>
      <vt:lpstr>D. Wrap-up and evaluation</vt:lpstr>
      <vt:lpstr>Wrap-up and evaluation</vt:lpstr>
      <vt:lpstr>Bonus</vt:lpstr>
      <vt:lpstr>Thank You ! We will keep you informed by email!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van der Hijden</dc:creator>
  <cp:lastModifiedBy>Pieter van der Hijden</cp:lastModifiedBy>
  <cp:revision>67</cp:revision>
  <dcterms:created xsi:type="dcterms:W3CDTF">2019-07-25T15:29:25Z</dcterms:created>
  <dcterms:modified xsi:type="dcterms:W3CDTF">2019-08-07T11:41:01Z</dcterms:modified>
</cp:coreProperties>
</file>