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91" r:id="rId3"/>
    <p:sldId id="294" r:id="rId4"/>
    <p:sldId id="296" r:id="rId5"/>
    <p:sldId id="297" r:id="rId6"/>
    <p:sldId id="298" r:id="rId7"/>
    <p:sldId id="299" r:id="rId8"/>
    <p:sldId id="300" r:id="rId9"/>
    <p:sldId id="301" r:id="rId10"/>
    <p:sldId id="302" r:id="rId11"/>
    <p:sldId id="303" r:id="rId12"/>
    <p:sldId id="304" r:id="rId13"/>
    <p:sldId id="305" r:id="rId14"/>
    <p:sldId id="306" r:id="rId15"/>
    <p:sldId id="307" r:id="rId16"/>
    <p:sldId id="308" r:id="rId17"/>
    <p:sldId id="309" r:id="rId18"/>
    <p:sldId id="310" r:id="rId19"/>
    <p:sldId id="311" r:id="rId20"/>
    <p:sldId id="312" r:id="rId21"/>
    <p:sldId id="313" r:id="rId22"/>
    <p:sldId id="314" r:id="rId23"/>
    <p:sldId id="316" r:id="rId24"/>
    <p:sldId id="266" r:id="rId2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00" d="100"/>
          <a:sy n="100" d="100"/>
        </p:scale>
        <p:origin x="-1860" y="-23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howGuides="1">
      <p:cViewPr varScale="1">
        <p:scale>
          <a:sx n="85" d="100"/>
          <a:sy n="85" d="100"/>
        </p:scale>
        <p:origin x="-378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FABxLive Online Int. Conf., July 27-31, 2020</a:t>
            </a:r>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F0F648F-30E1-4EB4-9027-BDC5A0418F75}" type="datetimeFigureOut">
              <a:rPr lang="nl-NL" smtClean="0"/>
              <a:t>22-7-2020</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nl-NL" smtClean="0"/>
              <a:t>https://bit.ly/fabxlive-sdgs</a:t>
            </a:r>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DE3095-1A77-444B-82A3-E18840DE4DF1}" type="slidenum">
              <a:rPr lang="nl-NL" smtClean="0"/>
              <a:t>‹#›</a:t>
            </a:fld>
            <a:endParaRPr lang="nl-NL"/>
          </a:p>
        </p:txBody>
      </p:sp>
    </p:spTree>
    <p:extLst>
      <p:ext uri="{BB962C8B-B14F-4D97-AF65-F5344CB8AC3E}">
        <p14:creationId xmlns:p14="http://schemas.microsoft.com/office/powerpoint/2010/main" val="3965986908"/>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mtClean="0"/>
              <a:t>FABxLive Online Int. Conf., July 27-31, 2020</a:t>
            </a:r>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75F75-D722-46E2-8ABD-A93CD85EBF01}" type="datetimeFigureOut">
              <a:rPr lang="nl-NL" smtClean="0"/>
              <a:t>22-7-2020</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nl-NL" smtClean="0"/>
              <a:t>https://bit.ly/fabxlive-sdgs</a:t>
            </a:r>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7F09F0-CDBA-4EED-93FD-5E0F141B5C9C}" type="slidenum">
              <a:rPr lang="nl-NL" smtClean="0"/>
              <a:t>‹#›</a:t>
            </a:fld>
            <a:endParaRPr lang="nl-NL"/>
          </a:p>
        </p:txBody>
      </p:sp>
    </p:spTree>
    <p:extLst>
      <p:ext uri="{BB962C8B-B14F-4D97-AF65-F5344CB8AC3E}">
        <p14:creationId xmlns:p14="http://schemas.microsoft.com/office/powerpoint/2010/main" val="559708367"/>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E57F09F0-CDBA-4EED-93FD-5E0F141B5C9C}" type="slidenum">
              <a:rPr lang="nl-NL" smtClean="0"/>
              <a:t>1</a:t>
            </a:fld>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a:p>
        </p:txBody>
      </p:sp>
      <p:sp>
        <p:nvSpPr>
          <p:cNvPr id="6" name="Header Placeholder 5"/>
          <p:cNvSpPr>
            <a:spLocks noGrp="1"/>
          </p:cNvSpPr>
          <p:nvPr>
            <p:ph type="hdr" sz="quarter" idx="12"/>
          </p:nvPr>
        </p:nvSpPr>
        <p:spPr/>
        <p:txBody>
          <a:bodyPr/>
          <a:lstStyle/>
          <a:p>
            <a:r>
              <a:rPr lang="en-US" smtClean="0"/>
              <a:t>FABxLive Online Int. Conf., July 27-31, 2020</a:t>
            </a:r>
            <a:endParaRPr lang="nl-NL"/>
          </a:p>
        </p:txBody>
      </p:sp>
    </p:spTree>
    <p:extLst>
      <p:ext uri="{BB962C8B-B14F-4D97-AF65-F5344CB8AC3E}">
        <p14:creationId xmlns:p14="http://schemas.microsoft.com/office/powerpoint/2010/main" val="2106073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nl-NL"/>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nl-NL"/>
          </a:p>
        </p:txBody>
      </p:sp>
      <p:sp>
        <p:nvSpPr>
          <p:cNvPr id="4" name="Date Placeholder 3"/>
          <p:cNvSpPr>
            <a:spLocks noGrp="1"/>
          </p:cNvSpPr>
          <p:nvPr>
            <p:ph type="dt" sz="half" idx="10"/>
          </p:nvPr>
        </p:nvSpPr>
        <p:spPr>
          <a:xfrm>
            <a:off x="457200" y="6356351"/>
            <a:ext cx="2818656" cy="365125"/>
          </a:xfrm>
        </p:spPr>
        <p:txBody>
          <a:bodyPr/>
          <a:lstStyle>
            <a:lvl1pPr>
              <a:defRPr sz="900"/>
            </a:lvl1pPr>
          </a:lstStyle>
          <a:p>
            <a:r>
              <a:rPr lang="nl-NL" smtClean="0"/>
              <a:t>FABxLive Online Int. Conf., July 27-31, 2020</a:t>
            </a:r>
            <a:endParaRPr lang="nl-NL" dirty="0"/>
          </a:p>
        </p:txBody>
      </p:sp>
      <p:sp>
        <p:nvSpPr>
          <p:cNvPr id="5" name="Footer Placeholder 4"/>
          <p:cNvSpPr>
            <a:spLocks noGrp="1"/>
          </p:cNvSpPr>
          <p:nvPr>
            <p:ph type="ftr" sz="quarter" idx="11"/>
          </p:nvPr>
        </p:nvSpPr>
        <p:spPr/>
        <p:txBody>
          <a:bodyPr/>
          <a:lstStyle/>
          <a:p>
            <a:r>
              <a:rPr lang="nl-NL" smtClean="0"/>
              <a:t>https://bit.ly/fabxlive-sdgs</a:t>
            </a:r>
            <a:endParaRPr lang="nl-NL" dirty="0"/>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3898266545"/>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2206281863"/>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3599865977"/>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42897878"/>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a:p>
        </p:txBody>
      </p:sp>
      <p:sp>
        <p:nvSpPr>
          <p:cNvPr id="6" name="Slide Number Placeholder 5"/>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800448978"/>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979947740"/>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7" name="Date Placeholder 6"/>
          <p:cNvSpPr>
            <a:spLocks noGrp="1"/>
          </p:cNvSpPr>
          <p:nvPr>
            <p:ph type="dt" sz="half" idx="10"/>
          </p:nvPr>
        </p:nvSpPr>
        <p:spPr/>
        <p:txBody>
          <a:bodyPr/>
          <a:lstStyle/>
          <a:p>
            <a:r>
              <a:rPr lang="nl-NL" smtClean="0"/>
              <a:t>FABxLive Online Int. Conf., July 27-31, 2020</a:t>
            </a:r>
            <a:endParaRPr lang="nl-NL"/>
          </a:p>
        </p:txBody>
      </p:sp>
      <p:sp>
        <p:nvSpPr>
          <p:cNvPr id="8" name="Footer Placeholder 7"/>
          <p:cNvSpPr>
            <a:spLocks noGrp="1"/>
          </p:cNvSpPr>
          <p:nvPr>
            <p:ph type="ftr" sz="quarter" idx="11"/>
          </p:nvPr>
        </p:nvSpPr>
        <p:spPr/>
        <p:txBody>
          <a:bodyPr/>
          <a:lstStyle/>
          <a:p>
            <a:r>
              <a:rPr lang="nl-NL" smtClean="0"/>
              <a:t>https://bit.ly/fabxlive-sdgs</a:t>
            </a:r>
            <a:endParaRPr lang="nl-NL"/>
          </a:p>
        </p:txBody>
      </p:sp>
      <p:sp>
        <p:nvSpPr>
          <p:cNvPr id="9" name="Slide Number Placeholder 8"/>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921757032"/>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Date Placeholder 2"/>
          <p:cNvSpPr>
            <a:spLocks noGrp="1"/>
          </p:cNvSpPr>
          <p:nvPr>
            <p:ph type="dt" sz="half" idx="10"/>
          </p:nvPr>
        </p:nvSpPr>
        <p:spPr/>
        <p:txBody>
          <a:bodyPr/>
          <a:lstStyle/>
          <a:p>
            <a:r>
              <a:rPr lang="nl-NL" smtClean="0"/>
              <a:t>FABxLive Online Int. Conf., July 27-31, 2020</a:t>
            </a:r>
            <a:endParaRPr lang="nl-NL"/>
          </a:p>
        </p:txBody>
      </p:sp>
      <p:sp>
        <p:nvSpPr>
          <p:cNvPr id="4" name="Footer Placeholder 3"/>
          <p:cNvSpPr>
            <a:spLocks noGrp="1"/>
          </p:cNvSpPr>
          <p:nvPr>
            <p:ph type="ftr" sz="quarter" idx="11"/>
          </p:nvPr>
        </p:nvSpPr>
        <p:spPr/>
        <p:txBody>
          <a:bodyPr/>
          <a:lstStyle/>
          <a:p>
            <a:r>
              <a:rPr lang="nl-NL" smtClean="0"/>
              <a:t>https://bit.ly/fabxlive-sdgs</a:t>
            </a:r>
            <a:endParaRPr lang="nl-NL"/>
          </a:p>
        </p:txBody>
      </p:sp>
      <p:sp>
        <p:nvSpPr>
          <p:cNvPr id="5" name="Slide Number Placeholder 4"/>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029844361"/>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nl-NL" smtClean="0"/>
              <a:t>FABxLive Online Int. Conf., July 27-31, 2020</a:t>
            </a:r>
            <a:endParaRPr lang="nl-NL"/>
          </a:p>
        </p:txBody>
      </p:sp>
      <p:sp>
        <p:nvSpPr>
          <p:cNvPr id="3" name="Footer Placeholder 2"/>
          <p:cNvSpPr>
            <a:spLocks noGrp="1"/>
          </p:cNvSpPr>
          <p:nvPr>
            <p:ph type="ftr" sz="quarter" idx="11"/>
          </p:nvPr>
        </p:nvSpPr>
        <p:spPr/>
        <p:txBody>
          <a:bodyPr/>
          <a:lstStyle/>
          <a:p>
            <a:r>
              <a:rPr lang="nl-NL" smtClean="0"/>
              <a:t>https://bit.ly/fabxlive-sdgs</a:t>
            </a:r>
            <a:endParaRPr lang="nl-NL"/>
          </a:p>
        </p:txBody>
      </p:sp>
      <p:sp>
        <p:nvSpPr>
          <p:cNvPr id="4" name="Slide Number Placeholder 3"/>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2132804213"/>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3253220691"/>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8B80387A-EE78-4F64-9779-B4352D1D2F72}" type="slidenum">
              <a:rPr lang="nl-NL" smtClean="0"/>
              <a:t>‹#›</a:t>
            </a:fld>
            <a:endParaRPr lang="nl-NL"/>
          </a:p>
        </p:txBody>
      </p:sp>
    </p:spTree>
    <p:extLst>
      <p:ext uri="{BB962C8B-B14F-4D97-AF65-F5344CB8AC3E}">
        <p14:creationId xmlns:p14="http://schemas.microsoft.com/office/powerpoint/2010/main" val="1142638429"/>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nl-NL"/>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nl-NL" smtClean="0"/>
              <a:t>FABxLive Online Int. Conf., July 27-31, 2020</a:t>
            </a:r>
            <a:endParaRPr lang="nl-NL"/>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smtClean="0"/>
              <a:t>https://bit.ly/fabxlive-sdgs</a:t>
            </a:r>
            <a:endParaRPr lang="nl-NL"/>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80387A-EE78-4F64-9779-B4352D1D2F72}" type="slidenum">
              <a:rPr lang="nl-NL" smtClean="0"/>
              <a:t>‹#›</a:t>
            </a:fld>
            <a:endParaRPr lang="nl-NL"/>
          </a:p>
        </p:txBody>
      </p:sp>
    </p:spTree>
    <p:extLst>
      <p:ext uri="{BB962C8B-B14F-4D97-AF65-F5344CB8AC3E}">
        <p14:creationId xmlns:p14="http://schemas.microsoft.com/office/powerpoint/2010/main" val="732539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advTm="18000"/>
    </mc:Choice>
    <mc:Fallback xmlns="">
      <p:transition advTm="18000"/>
    </mc:Fallback>
  </mc:AlternateConten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hyperlink" Target="http://bit.ly/fab15-sdgs"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3600" dirty="0" smtClean="0"/>
              <a:t>Online Workshop</a:t>
            </a:r>
            <a:br>
              <a:rPr lang="en-US" sz="3600" dirty="0" smtClean="0"/>
            </a:br>
            <a:r>
              <a:rPr lang="en-US" sz="3600" b="1" dirty="0"/>
              <a:t>Learn about SDGs and develop a SDG-profile for your local </a:t>
            </a:r>
            <a:r>
              <a:rPr lang="en-US" sz="3600" b="1" dirty="0" err="1" smtClean="0"/>
              <a:t>fablab</a:t>
            </a:r>
            <a:endParaRPr lang="nl-NL" sz="3600" dirty="0"/>
          </a:p>
        </p:txBody>
      </p:sp>
      <p:sp>
        <p:nvSpPr>
          <p:cNvPr id="3" name="Subtitle 2"/>
          <p:cNvSpPr>
            <a:spLocks noGrp="1"/>
          </p:cNvSpPr>
          <p:nvPr>
            <p:ph type="subTitle" idx="1"/>
          </p:nvPr>
        </p:nvSpPr>
        <p:spPr/>
        <p:txBody>
          <a:bodyPr>
            <a:normAutofit fontScale="32500" lnSpcReduction="20000"/>
          </a:bodyPr>
          <a:lstStyle/>
          <a:p>
            <a:r>
              <a:rPr lang="nl-NL" dirty="0" smtClean="0"/>
              <a:t>The Workshop and related materials have been developed by the international working group "Fablabs &amp; SDGs", consisting of Pieter van der Hijden (The Netherlands &amp; Suriname) plus global team: Enrico Bassi (Italy), Vaneza Caycho Ñuflo (Peru), Nagwa ElNwishy (Egypt), Neville Govender (South Africa), Ted Hung (Taiwan), Arundhati Jadhav (India), Beno Juarez (Peru), Yogesh Kulkarni (India), Noksy Letsoalo (South Africa), Jean-Baptiste Natali (New Zealand), Wendy Neale (New Zealand)</a:t>
            </a:r>
            <a:br>
              <a:rPr lang="nl-NL" dirty="0" smtClean="0"/>
            </a:br>
            <a:endParaRPr lang="en-US" dirty="0" smtClean="0"/>
          </a:p>
          <a:p>
            <a:r>
              <a:rPr lang="en-US" dirty="0" err="1" smtClean="0"/>
              <a:t>FABxLive</a:t>
            </a:r>
            <a:r>
              <a:rPr lang="en-US" dirty="0" smtClean="0"/>
              <a:t> – Online International Fab Lab Conference, July 27-31, 2020</a:t>
            </a:r>
          </a:p>
          <a:p>
            <a:r>
              <a:rPr lang="en-US" dirty="0" smtClean="0"/>
              <a:t/>
            </a:r>
            <a:br>
              <a:rPr lang="en-US" dirty="0" smtClean="0"/>
            </a:br>
            <a:r>
              <a:rPr lang="en-US" dirty="0" smtClean="0"/>
              <a:t>This work is licensed under a </a:t>
            </a:r>
            <a:r>
              <a:rPr lang="en-US" dirty="0" smtClean="0">
                <a:hlinkClick r:id="rId3"/>
              </a:rPr>
              <a:t>Creative Commons Attribution 4.0 International License.</a:t>
            </a:r>
            <a:endParaRPr lang="en-US" dirty="0"/>
          </a:p>
        </p:txBody>
      </p:sp>
      <p:sp>
        <p:nvSpPr>
          <p:cNvPr id="6" name="Date Placeholder 5"/>
          <p:cNvSpPr>
            <a:spLocks noGrp="1"/>
          </p:cNvSpPr>
          <p:nvPr>
            <p:ph type="dt" sz="half" idx="10"/>
          </p:nvPr>
        </p:nvSpPr>
        <p:spPr/>
        <p:txBody>
          <a:bodyPr/>
          <a:lstStyle/>
          <a:p>
            <a:r>
              <a:rPr lang="nl-NL" smtClean="0"/>
              <a:t>FABxLive Online Int. Conf., July 27-31, 2020</a:t>
            </a:r>
            <a:endParaRPr lang="nl-NL" dirty="0"/>
          </a:p>
        </p:txBody>
      </p:sp>
      <p:sp>
        <p:nvSpPr>
          <p:cNvPr id="4" name="Footer Placeholder 3"/>
          <p:cNvSpPr>
            <a:spLocks noGrp="1"/>
          </p:cNvSpPr>
          <p:nvPr>
            <p:ph type="ftr" sz="quarter" idx="11"/>
          </p:nvPr>
        </p:nvSpPr>
        <p:spPr/>
        <p:txBody>
          <a:bodyPr/>
          <a:lstStyle/>
          <a:p>
            <a:r>
              <a:rPr lang="nl-NL" smtClean="0">
                <a:hlinkClick r:id="rId4"/>
              </a:rPr>
              <a:t>https://bit.ly/fabxlive-sdgs</a:t>
            </a:r>
            <a:endParaRPr lang="nl-NL" dirty="0"/>
          </a:p>
        </p:txBody>
      </p:sp>
      <p:sp>
        <p:nvSpPr>
          <p:cNvPr id="5" name="Slide Number Placeholder 4"/>
          <p:cNvSpPr>
            <a:spLocks noGrp="1"/>
          </p:cNvSpPr>
          <p:nvPr>
            <p:ph type="sldNum" sz="quarter" idx="12"/>
          </p:nvPr>
        </p:nvSpPr>
        <p:spPr/>
        <p:txBody>
          <a:bodyPr/>
          <a:lstStyle/>
          <a:p>
            <a:fld id="{8B80387A-EE78-4F64-9779-B4352D1D2F72}" type="slidenum">
              <a:rPr lang="nl-NL" smtClean="0"/>
              <a:pPr/>
              <a:t>1</a:t>
            </a:fld>
            <a:endParaRPr lang="nl-NL"/>
          </a:p>
        </p:txBody>
      </p:sp>
      <p:pic>
        <p:nvPicPr>
          <p:cNvPr id="1026" name="Picture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5914" y="5213499"/>
            <a:ext cx="849656" cy="303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5896" y="159946"/>
            <a:ext cx="1828894" cy="1828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3376780"/>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5: Achieve gender equality and empower all women and girls</a:t>
            </a:r>
            <a:endParaRPr lang="nl-NL" dirty="0"/>
          </a:p>
        </p:txBody>
      </p:sp>
      <p:pic>
        <p:nvPicPr>
          <p:cNvPr id="5122" name="Picture 2" descr="http://i1.wp.com/www.un.org/sustainabledevelopment/wp-content/uploads/2015/01/7172384444_8068b10945_b-e1421781311601.jpg?resize=850%2C48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97756" y="1600201"/>
            <a:ext cx="7948488" cy="4525963"/>
          </a:xfrm>
        </p:spPr>
      </p:pic>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10</a:t>
            </a:fld>
            <a:endParaRPr lang="nl-NL"/>
          </a:p>
        </p:txBody>
      </p:sp>
      <p:pic>
        <p:nvPicPr>
          <p:cNvPr id="3" name="Picture 2" descr="Gender Equali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0022" y="5155653"/>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851356"/>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6: Ensure availability and sustainable management of water and sanitation for all</a:t>
            </a:r>
            <a:endParaRPr lang="nl-NL" sz="3200" dirty="0"/>
          </a:p>
        </p:txBody>
      </p:sp>
      <p:pic>
        <p:nvPicPr>
          <p:cNvPr id="6146" name="Picture 2" descr="http://i1.wp.com/www.un.org/sustainabledevelopment/wp-content/uploads/2015/01/10868172_1554470758144754_7539068020966061100_n-e1421781454245.jpg?resize=850%2C46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621827"/>
            <a:ext cx="8229600" cy="4482711"/>
          </a:xfrm>
        </p:spPr>
      </p:pic>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11</a:t>
            </a:fld>
            <a:endParaRPr lang="nl-NL"/>
          </a:p>
        </p:txBody>
      </p:sp>
      <p:pic>
        <p:nvPicPr>
          <p:cNvPr id="3" name="Picture 2" descr="Clean water and sanit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006" y="5085184"/>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7441291"/>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7: Ensure access to affordable, reliable, sustainable and modern energy for all</a:t>
            </a:r>
            <a:endParaRPr lang="nl-NL" sz="3200"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12</a:t>
            </a:fld>
            <a:endParaRPr lang="nl-NL"/>
          </a:p>
        </p:txBody>
      </p:sp>
      <p:pic>
        <p:nvPicPr>
          <p:cNvPr id="7170" name="Picture 2" descr="http://i0.wp.com/www.un.org/sustainabledevelopment/wp-content/uploads/2015/01/14397009001_d7d717962e_b-e1421801157230.jpg?resize=850%2C4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6" y="1916832"/>
            <a:ext cx="8236311" cy="423443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ffordable and clean energ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5141616"/>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6526550"/>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8: Promote sustained, inclusive and sustainable economic growth, full and productive employment, and decent work for all</a:t>
            </a:r>
            <a:endParaRPr lang="nl-NL" sz="3200"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13</a:t>
            </a:fld>
            <a:endParaRPr lang="nl-NL"/>
          </a:p>
        </p:txBody>
      </p:sp>
      <p:pic>
        <p:nvPicPr>
          <p:cNvPr id="8194" name="Picture 2" descr="http://i2.wp.com/www.un.org/sustainabledevelopment/wp-content/uploads/2015/01/9063786033_93071f51c1_b-e1421801664647.jpg?resize=850%2C4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6" y="1669993"/>
            <a:ext cx="8152581" cy="445994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Decent work and economic growt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875" y="5120284"/>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696452"/>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9: Build resilient infrastructure, promote inclusive and sustainable </a:t>
            </a:r>
            <a:r>
              <a:rPr lang="en-US" sz="3200" dirty="0" err="1" smtClean="0"/>
              <a:t>industrialisation</a:t>
            </a:r>
            <a:r>
              <a:rPr lang="en-US" sz="3200" dirty="0" smtClean="0"/>
              <a:t>, and foster innovation</a:t>
            </a:r>
            <a:endParaRPr lang="nl-NL" sz="3200" dirty="0"/>
          </a:p>
        </p:txBody>
      </p:sp>
      <p:sp>
        <p:nvSpPr>
          <p:cNvPr id="17" name="Content Placeholder 16"/>
          <p:cNvSpPr>
            <a:spLocks noGrp="1"/>
          </p:cNvSpPr>
          <p:nvPr>
            <p:ph idx="1"/>
          </p:nvPr>
        </p:nvSpPr>
        <p:spPr/>
        <p:txBody>
          <a:bodyPr/>
          <a:lstStyle/>
          <a:p>
            <a:endParaRPr lang="nl-NL" dirty="0"/>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14</a:t>
            </a:fld>
            <a:endParaRPr lang="nl-NL"/>
          </a:p>
        </p:txBody>
      </p:sp>
      <p:pic>
        <p:nvPicPr>
          <p:cNvPr id="9218" name="Picture 2" descr="http://i2.wp.com/www.un.org/sustainabledevelopment/wp-content/uploads/2015/01/14945341450_0cd240baff_k-e1470413627336.jpg?resize=850%2C3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6" y="2276874"/>
            <a:ext cx="8152581" cy="317471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ndustry, innovation and infrastructu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5085184"/>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0534212"/>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10: Reduce inequality within and among countries</a:t>
            </a:r>
            <a:endParaRPr lang="nl-NL"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15</a:t>
            </a:fld>
            <a:endParaRPr lang="nl-NL"/>
          </a:p>
        </p:txBody>
      </p:sp>
      <p:pic>
        <p:nvPicPr>
          <p:cNvPr id="10242" name="Picture 2" descr="http://i0.wp.com/www.un.org/sustainabledevelopment/wp-content/uploads/2015/01/491872-e1421862322238.jpg?resize=850%2C45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844824"/>
            <a:ext cx="8096250" cy="43053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Reduced inequaliti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014" y="5140475"/>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164682"/>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11: Make cities and human settlements inclusive, safe, resilient and sustainable</a:t>
            </a:r>
            <a:endParaRPr lang="nl-NL" sz="3200"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16</a:t>
            </a:fld>
            <a:endParaRPr lang="nl-NL"/>
          </a:p>
        </p:txBody>
      </p:sp>
      <p:pic>
        <p:nvPicPr>
          <p:cNvPr id="11266" name="Picture 2" descr="http://i2.wp.com/www.un.org/sustainabledevelopment/wp-content/uploads/2015/01/14398984212_1795086018_k-e1421862889561.jpg?resize=850%2C4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844824"/>
            <a:ext cx="8096250" cy="42672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Sustainable cities and communiti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014" y="5101456"/>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16442"/>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12: Ensure sustainable consumption and production patterns</a:t>
            </a:r>
            <a:endParaRPr lang="nl-NL"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17</a:t>
            </a:fld>
            <a:endParaRPr lang="nl-NL"/>
          </a:p>
        </p:txBody>
      </p:sp>
      <p:pic>
        <p:nvPicPr>
          <p:cNvPr id="12290" name="Picture 2" descr="http://i0.wp.com/www.un.org/sustainabledevelopment/wp-content/uploads/2015/01/kenya-supermarket.jpg?resize=720%2C4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8894" y="1628800"/>
            <a:ext cx="7207522" cy="44546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Responsible consumption and produc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5071065"/>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8064308"/>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13: Take urgent action to combat climate change and its impacts (taking note of agreements made by the UNFCCC forum)</a:t>
            </a:r>
            <a:endParaRPr lang="nl-NL" sz="3200"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18</a:t>
            </a:fld>
            <a:endParaRPr lang="nl-NL"/>
          </a:p>
        </p:txBody>
      </p:sp>
      <p:pic>
        <p:nvPicPr>
          <p:cNvPr id="13314" name="Picture 2" descr="http://i1.wp.com/www.un.org/sustainabledevelopment/wp-content/uploads/2015/01/14399234444_f7a1ca88ac_o-e1421796984995.jpg?resize=766%2C4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595734"/>
            <a:ext cx="7848872" cy="455972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Climate Ac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5145808"/>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978600"/>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14: Conserve and sustainably use the oceans, seas and marine resources for sustainable development</a:t>
            </a:r>
            <a:endParaRPr lang="nl-NL" sz="3200"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19</a:t>
            </a:fld>
            <a:endParaRPr lang="nl-NL"/>
          </a:p>
        </p:txBody>
      </p:sp>
      <p:pic>
        <p:nvPicPr>
          <p:cNvPr id="14338" name="Picture 2" descr="http://i2.wp.com/www.un.org/sustainabledevelopment/wp-content/uploads/2015/01/shutterstock_61760839-e1421798058123.jpg?resize=850%2C4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988840"/>
            <a:ext cx="8096250" cy="41433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Life below wat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178" y="5122565"/>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173125"/>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2</a:t>
            </a:fld>
            <a:endParaRPr lang="nl-NL"/>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6675" y="646113"/>
            <a:ext cx="6469063" cy="5565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9994641"/>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1824"/>
            <a:ext cx="8229600" cy="1143000"/>
          </a:xfrm>
        </p:spPr>
        <p:txBody>
          <a:bodyPr>
            <a:noAutofit/>
          </a:bodyPr>
          <a:lstStyle/>
          <a:p>
            <a:r>
              <a:rPr lang="en-US" sz="3200" dirty="0" smtClean="0"/>
              <a:t>Goal 15: Protect, restore and promote sustainable use of terrestrial ecosystems, sustainably manage forests, combat desertification and halt and reverse land degradation, and halt biodiversity loss</a:t>
            </a:r>
            <a:endParaRPr lang="nl-NL" sz="3200" dirty="0"/>
          </a:p>
        </p:txBody>
      </p:sp>
      <p:sp>
        <p:nvSpPr>
          <p:cNvPr id="17" name="Content Placeholder 16"/>
          <p:cNvSpPr>
            <a:spLocks noGrp="1"/>
          </p:cNvSpPr>
          <p:nvPr>
            <p:ph idx="1"/>
          </p:nvPr>
        </p:nvSpPr>
        <p:spPr/>
        <p:txBody>
          <a:bodyPr/>
          <a:lstStyle/>
          <a:p>
            <a:endParaRPr lang="nl-NL" dirty="0"/>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20</a:t>
            </a:fld>
            <a:endParaRPr lang="nl-NL"/>
          </a:p>
        </p:txBody>
      </p:sp>
      <p:pic>
        <p:nvPicPr>
          <p:cNvPr id="15362" name="Picture 2" descr="http://i2.wp.com/www.un.org/sustainabledevelopment/wp-content/uploads/2015/01/biodiversity-e1421799797709.jpg?resize=800%2C47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2520" y="2702523"/>
            <a:ext cx="5819800" cy="346278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Life on la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5155653"/>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908586"/>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9816"/>
            <a:ext cx="8229600" cy="1143000"/>
          </a:xfrm>
        </p:spPr>
        <p:txBody>
          <a:bodyPr>
            <a:noAutofit/>
          </a:bodyPr>
          <a:lstStyle/>
          <a:p>
            <a:r>
              <a:rPr lang="en-US" sz="3200" dirty="0" smtClean="0"/>
              <a:t>Goal 16: Promote peaceful and inclusive societies for sustainable development, provide access to justice for all and build effective, accountable and inclusive institutions at all levels</a:t>
            </a:r>
            <a:endParaRPr lang="nl-NL" sz="3200" dirty="0"/>
          </a:p>
        </p:txBody>
      </p:sp>
      <p:sp>
        <p:nvSpPr>
          <p:cNvPr id="17" name="Content Placeholder 16"/>
          <p:cNvSpPr>
            <a:spLocks noGrp="1"/>
          </p:cNvSpPr>
          <p:nvPr>
            <p:ph idx="1"/>
          </p:nvPr>
        </p:nvSpPr>
        <p:spPr/>
        <p:txBody>
          <a:bodyPr/>
          <a:lstStyle/>
          <a:p>
            <a:endParaRPr lang="nl-NL" dirty="0"/>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21</a:t>
            </a:fld>
            <a:endParaRPr lang="nl-NL"/>
          </a:p>
        </p:txBody>
      </p:sp>
      <p:pic>
        <p:nvPicPr>
          <p:cNvPr id="16386" name="Picture 2" descr="http://i2.wp.com/www.un.org/sustainabledevelopment/wp-content/uploads/2015/01/6948319846_b0528854b7_h-e1422554339124.jpg?resize=850%2C39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2420888"/>
            <a:ext cx="8096250" cy="37433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Peace, justice and strong instituti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875" y="5154563"/>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958569"/>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17: Strengthen the means of implementation and </a:t>
            </a:r>
            <a:r>
              <a:rPr lang="en-US" sz="3200" dirty="0" err="1" smtClean="0"/>
              <a:t>revitalise</a:t>
            </a:r>
            <a:r>
              <a:rPr lang="en-US" sz="3200" dirty="0" smtClean="0"/>
              <a:t> the global partnership for sustainable development</a:t>
            </a:r>
            <a:endParaRPr lang="nl-NL" sz="3200" dirty="0"/>
          </a:p>
        </p:txBody>
      </p:sp>
      <p:sp>
        <p:nvSpPr>
          <p:cNvPr id="17" name="Content Placeholder 16"/>
          <p:cNvSpPr>
            <a:spLocks noGrp="1"/>
          </p:cNvSpPr>
          <p:nvPr>
            <p:ph idx="1"/>
          </p:nvPr>
        </p:nvSpPr>
        <p:spPr/>
        <p:txBody>
          <a:bodyPr/>
          <a:lstStyle/>
          <a:p>
            <a:endParaRPr lang="nl-NL" dirty="0"/>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22</a:t>
            </a:fld>
            <a:endParaRPr lang="nl-NL"/>
          </a:p>
        </p:txBody>
      </p:sp>
      <p:pic>
        <p:nvPicPr>
          <p:cNvPr id="17410" name="Picture 2" descr="http://i1.wp.com/www.un.org/sustainabledevelopment/wp-content/uploads/2015/01/partnerships-e1422554039211.jpg?resize=850%2C3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2350740"/>
            <a:ext cx="8096250" cy="323850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Partnerships for the goal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1981" y="5165127"/>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3778715"/>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err="1" smtClean="0"/>
              <a:t>Fablab</a:t>
            </a:r>
            <a:r>
              <a:rPr lang="en-US" dirty="0" smtClean="0"/>
              <a:t> SDG Profile</a:t>
            </a:r>
            <a:endParaRPr lang="nl-NL" dirty="0"/>
          </a:p>
        </p:txBody>
      </p:sp>
      <p:sp>
        <p:nvSpPr>
          <p:cNvPr id="2" name="Content Placeholder 1"/>
          <p:cNvSpPr>
            <a:spLocks noGrp="1"/>
          </p:cNvSpPr>
          <p:nvPr>
            <p:ph sz="half" idx="1"/>
          </p:nvPr>
        </p:nvSpPr>
        <p:spPr/>
        <p:txBody>
          <a:bodyPr/>
          <a:lstStyle/>
          <a:p>
            <a:r>
              <a:rPr lang="en-US" dirty="0"/>
              <a:t>A </a:t>
            </a:r>
            <a:r>
              <a:rPr lang="en-US" dirty="0" err="1"/>
              <a:t>fablab's</a:t>
            </a:r>
            <a:r>
              <a:rPr lang="en-US" dirty="0"/>
              <a:t> SDG profile </a:t>
            </a:r>
            <a:endParaRPr lang="en-US" dirty="0" smtClean="0"/>
          </a:p>
          <a:p>
            <a:pPr lvl="1"/>
            <a:r>
              <a:rPr lang="en-US" dirty="0" smtClean="0"/>
              <a:t>is </a:t>
            </a:r>
            <a:r>
              <a:rPr lang="en-US" dirty="0"/>
              <a:t>a selection of 2-4 SDGs that best </a:t>
            </a:r>
            <a:r>
              <a:rPr lang="en-US" dirty="0" smtClean="0"/>
              <a:t>fits the </a:t>
            </a:r>
            <a:r>
              <a:rPr lang="en-US" dirty="0"/>
              <a:t>external orientation of </a:t>
            </a:r>
            <a:r>
              <a:rPr lang="en-US" dirty="0" smtClean="0"/>
              <a:t>a specific </a:t>
            </a:r>
            <a:r>
              <a:rPr lang="en-US" dirty="0" err="1" smtClean="0"/>
              <a:t>fablab</a:t>
            </a:r>
            <a:endParaRPr lang="en-US" dirty="0" smtClean="0"/>
          </a:p>
          <a:p>
            <a:pPr lvl="1"/>
            <a:r>
              <a:rPr lang="en-US" dirty="0" smtClean="0"/>
              <a:t>is </a:t>
            </a:r>
            <a:r>
              <a:rPr lang="en-US" dirty="0"/>
              <a:t>a mix of </a:t>
            </a:r>
            <a:endParaRPr lang="en-US" dirty="0" smtClean="0"/>
          </a:p>
          <a:p>
            <a:pPr lvl="2"/>
            <a:r>
              <a:rPr lang="en-US" dirty="0" smtClean="0"/>
              <a:t>interest</a:t>
            </a:r>
            <a:r>
              <a:rPr lang="en-US" dirty="0"/>
              <a:t>, expertise and involvement of the </a:t>
            </a:r>
            <a:r>
              <a:rPr lang="en-US" dirty="0" err="1" smtClean="0"/>
              <a:t>fablab</a:t>
            </a:r>
            <a:endParaRPr lang="en-US" dirty="0" smtClean="0"/>
          </a:p>
          <a:p>
            <a:pPr lvl="2"/>
            <a:r>
              <a:rPr lang="en-US" dirty="0" smtClean="0"/>
              <a:t>needs</a:t>
            </a:r>
            <a:r>
              <a:rPr lang="en-US" dirty="0"/>
              <a:t>, priorities and development vision from </a:t>
            </a:r>
            <a:r>
              <a:rPr lang="en-US" dirty="0" smtClean="0"/>
              <a:t>society</a:t>
            </a:r>
            <a:endParaRPr lang="nl-NL" dirty="0"/>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dirty="0" smtClean="0"/>
              <a:t>https://bit.ly/fabxlive-sdgs</a:t>
            </a:r>
            <a:endParaRPr lang="nl-NL" dirty="0"/>
          </a:p>
        </p:txBody>
      </p:sp>
      <p:sp>
        <p:nvSpPr>
          <p:cNvPr id="7" name="Slide Number Placeholder 6"/>
          <p:cNvSpPr>
            <a:spLocks noGrp="1"/>
          </p:cNvSpPr>
          <p:nvPr>
            <p:ph type="sldNum" sz="quarter" idx="12"/>
          </p:nvPr>
        </p:nvSpPr>
        <p:spPr/>
        <p:txBody>
          <a:bodyPr/>
          <a:lstStyle/>
          <a:p>
            <a:fld id="{1AC61109-E5EF-4ECC-A902-D610C199C847}" type="slidenum">
              <a:rPr lang="nl-NL" smtClean="0"/>
              <a:pPr/>
              <a:t>23</a:t>
            </a:fld>
            <a:endParaRPr lang="nl-NL"/>
          </a:p>
        </p:txBody>
      </p:sp>
      <p:pic>
        <p:nvPicPr>
          <p:cNvPr id="3077" name="Picture 5"/>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48200" y="1843881"/>
            <a:ext cx="4038600" cy="403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52279215"/>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We </a:t>
            </a:r>
            <a:r>
              <a:rPr lang="en-US" dirty="0"/>
              <a:t>wish you an interesting and productive </a:t>
            </a:r>
            <a:r>
              <a:rPr lang="en-US" dirty="0" smtClean="0"/>
              <a:t>workshop!</a:t>
            </a:r>
            <a:endParaRPr lang="nl-NL" dirty="0"/>
          </a:p>
        </p:txBody>
      </p:sp>
      <p:sp>
        <p:nvSpPr>
          <p:cNvPr id="3" name="Subtitle 2"/>
          <p:cNvSpPr>
            <a:spLocks noGrp="1"/>
          </p:cNvSpPr>
          <p:nvPr>
            <p:ph type="subTitle" idx="1"/>
          </p:nvPr>
        </p:nvSpPr>
        <p:spPr/>
        <p:txBody>
          <a:bodyPr>
            <a:normAutofit/>
          </a:bodyPr>
          <a:lstStyle/>
          <a:p>
            <a:endParaRPr lang="en-US" dirty="0"/>
          </a:p>
        </p:txBody>
      </p:sp>
      <p:sp>
        <p:nvSpPr>
          <p:cNvPr id="6" name="Date Placeholder 5"/>
          <p:cNvSpPr>
            <a:spLocks noGrp="1"/>
          </p:cNvSpPr>
          <p:nvPr>
            <p:ph type="dt" sz="half" idx="10"/>
          </p:nvPr>
        </p:nvSpPr>
        <p:spPr/>
        <p:txBody>
          <a:bodyPr/>
          <a:lstStyle/>
          <a:p>
            <a:r>
              <a:rPr lang="nl-NL" smtClean="0"/>
              <a:t>FABxLive Online Int. Conf., July 27-31, 2020</a:t>
            </a:r>
            <a:endParaRPr lang="nl-NL" dirty="0"/>
          </a:p>
        </p:txBody>
      </p:sp>
      <p:sp>
        <p:nvSpPr>
          <p:cNvPr id="4" name="Footer Placeholder 3"/>
          <p:cNvSpPr>
            <a:spLocks noGrp="1"/>
          </p:cNvSpPr>
          <p:nvPr>
            <p:ph type="ftr" sz="quarter" idx="11"/>
          </p:nvPr>
        </p:nvSpPr>
        <p:spPr/>
        <p:txBody>
          <a:bodyPr/>
          <a:lstStyle/>
          <a:p>
            <a:r>
              <a:rPr lang="nl-NL" smtClean="0"/>
              <a:t>https://bit.ly/fabxlive-sdgs</a:t>
            </a:r>
            <a:endParaRPr lang="nl-NL" dirty="0"/>
          </a:p>
        </p:txBody>
      </p:sp>
      <p:sp>
        <p:nvSpPr>
          <p:cNvPr id="5" name="Slide Number Placeholder 4"/>
          <p:cNvSpPr>
            <a:spLocks noGrp="1"/>
          </p:cNvSpPr>
          <p:nvPr>
            <p:ph type="sldNum" sz="quarter" idx="12"/>
          </p:nvPr>
        </p:nvSpPr>
        <p:spPr/>
        <p:txBody>
          <a:bodyPr/>
          <a:lstStyle/>
          <a:p>
            <a:fld id="{8B80387A-EE78-4F64-9779-B4352D1D2F72}" type="slidenum">
              <a:rPr lang="nl-NL" smtClean="0"/>
              <a:pPr/>
              <a:t>24</a:t>
            </a:fld>
            <a:endParaRPr lang="nl-NL" dirty="0"/>
          </a:p>
        </p:txBody>
      </p:sp>
    </p:spTree>
    <p:extLst>
      <p:ext uri="{BB962C8B-B14F-4D97-AF65-F5344CB8AC3E}">
        <p14:creationId xmlns:p14="http://schemas.microsoft.com/office/powerpoint/2010/main" val="1929337543"/>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normAutofit fontScale="90000"/>
          </a:bodyPr>
          <a:lstStyle/>
          <a:p>
            <a:r>
              <a:rPr lang="nl-NL" dirty="0" smtClean="0"/>
              <a:t>Introduction to the United Nations Sustainable Development Goals (SDGs)</a:t>
            </a:r>
            <a:endParaRPr lang="nl-NL" dirty="0"/>
          </a:p>
        </p:txBody>
      </p:sp>
      <p:sp>
        <p:nvSpPr>
          <p:cNvPr id="10" name="Content Placeholder 9"/>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dirty="0"/>
          </a:p>
        </p:txBody>
      </p:sp>
      <p:sp>
        <p:nvSpPr>
          <p:cNvPr id="7" name="Slide Number Placeholder 6"/>
          <p:cNvSpPr>
            <a:spLocks noGrp="1"/>
          </p:cNvSpPr>
          <p:nvPr>
            <p:ph type="sldNum" sz="quarter" idx="12"/>
          </p:nvPr>
        </p:nvSpPr>
        <p:spPr/>
        <p:txBody>
          <a:bodyPr/>
          <a:lstStyle/>
          <a:p>
            <a:fld id="{1AC61109-E5EF-4ECC-A902-D610C199C847}" type="slidenum">
              <a:rPr lang="nl-NL" smtClean="0"/>
              <a:t>3</a:t>
            </a:fld>
            <a:endParaRPr lang="nl-NL"/>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00808"/>
            <a:ext cx="8283914" cy="40854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21090559"/>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en-US" dirty="0" smtClean="0"/>
              <a:t>Timeline and Structure</a:t>
            </a:r>
            <a:endParaRPr lang="nl-NL" dirty="0"/>
          </a:p>
        </p:txBody>
      </p:sp>
      <p:sp>
        <p:nvSpPr>
          <p:cNvPr id="10" name="Content Placeholder 9"/>
          <p:cNvSpPr>
            <a:spLocks noGrp="1"/>
          </p:cNvSpPr>
          <p:nvPr>
            <p:ph sz="half" idx="1"/>
          </p:nvPr>
        </p:nvSpPr>
        <p:spPr/>
        <p:txBody>
          <a:bodyPr>
            <a:normAutofit fontScale="77500" lnSpcReduction="20000"/>
          </a:bodyPr>
          <a:lstStyle/>
          <a:p>
            <a:pPr marL="0" indent="0" algn="ctr">
              <a:buNone/>
            </a:pPr>
            <a:r>
              <a:rPr lang="en-US" dirty="0" smtClean="0"/>
              <a:t>Timeline</a:t>
            </a:r>
          </a:p>
          <a:p>
            <a:r>
              <a:rPr lang="en-US" dirty="0" smtClean="0"/>
              <a:t>2000-2015</a:t>
            </a:r>
          </a:p>
          <a:p>
            <a:pPr lvl="1"/>
            <a:r>
              <a:rPr lang="en-US" dirty="0" smtClean="0"/>
              <a:t>8 Millennium Goals</a:t>
            </a:r>
          </a:p>
          <a:p>
            <a:pPr lvl="1"/>
            <a:r>
              <a:rPr lang="en-US" dirty="0" smtClean="0"/>
              <a:t>Developing countries only</a:t>
            </a:r>
          </a:p>
          <a:p>
            <a:r>
              <a:rPr lang="en-US" dirty="0" smtClean="0"/>
              <a:t>2015</a:t>
            </a:r>
          </a:p>
          <a:p>
            <a:pPr lvl="1"/>
            <a:r>
              <a:rPr lang="en-US" dirty="0" smtClean="0"/>
              <a:t>Worldwide bottom-up process lead to U.N. Agenda 2030</a:t>
            </a:r>
          </a:p>
          <a:p>
            <a:r>
              <a:rPr lang="en-US" dirty="0" smtClean="0"/>
              <a:t>2016-2030</a:t>
            </a:r>
          </a:p>
          <a:p>
            <a:pPr lvl="1"/>
            <a:r>
              <a:rPr lang="en-US" dirty="0" smtClean="0"/>
              <a:t>17 Sustainable Development Goals</a:t>
            </a:r>
          </a:p>
          <a:p>
            <a:pPr lvl="1"/>
            <a:r>
              <a:rPr lang="en-US" dirty="0" smtClean="0"/>
              <a:t>All countries of the world (193!)</a:t>
            </a:r>
          </a:p>
          <a:p>
            <a:pPr lvl="1"/>
            <a:r>
              <a:rPr lang="en-US" dirty="0" smtClean="0"/>
              <a:t>Paris Climate Agreement included</a:t>
            </a:r>
          </a:p>
          <a:p>
            <a:r>
              <a:rPr lang="en-US" dirty="0" smtClean="0"/>
              <a:t>“Leave no one behind”</a:t>
            </a:r>
            <a:endParaRPr lang="nl-NL" dirty="0"/>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a:p>
        </p:txBody>
      </p:sp>
      <p:sp>
        <p:nvSpPr>
          <p:cNvPr id="6" name="Slide Number Placeholder 5"/>
          <p:cNvSpPr>
            <a:spLocks noGrp="1"/>
          </p:cNvSpPr>
          <p:nvPr>
            <p:ph type="sldNum" sz="quarter" idx="12"/>
          </p:nvPr>
        </p:nvSpPr>
        <p:spPr/>
        <p:txBody>
          <a:bodyPr/>
          <a:lstStyle/>
          <a:p>
            <a:fld id="{1AC61109-E5EF-4ECC-A902-D610C199C847}" type="slidenum">
              <a:rPr lang="nl-NL" smtClean="0"/>
              <a:pPr/>
              <a:t>4</a:t>
            </a:fld>
            <a:endParaRPr lang="nl-NL"/>
          </a:p>
        </p:txBody>
      </p:sp>
      <p:pic>
        <p:nvPicPr>
          <p:cNvPr id="2054" name="Picture 6"/>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273899"/>
            <a:ext cx="4038600" cy="3178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868144" y="1556792"/>
            <a:ext cx="1800200" cy="369332"/>
          </a:xfrm>
          <a:prstGeom prst="rect">
            <a:avLst/>
          </a:prstGeom>
          <a:noFill/>
        </p:spPr>
        <p:txBody>
          <a:bodyPr wrap="square" rtlCol="0">
            <a:spAutoFit/>
          </a:bodyPr>
          <a:lstStyle/>
          <a:p>
            <a:pPr algn="ctr"/>
            <a:r>
              <a:rPr lang="en-US" dirty="0" smtClean="0"/>
              <a:t>Structure</a:t>
            </a:r>
            <a:endParaRPr lang="en-US" dirty="0"/>
          </a:p>
        </p:txBody>
      </p:sp>
    </p:spTree>
    <p:extLst>
      <p:ext uri="{BB962C8B-B14F-4D97-AF65-F5344CB8AC3E}">
        <p14:creationId xmlns:p14="http://schemas.microsoft.com/office/powerpoint/2010/main" val="114075947"/>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159946"/>
            <a:ext cx="1828894" cy="18288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normAutofit/>
          </a:bodyPr>
          <a:lstStyle/>
          <a:p>
            <a:pPr algn="l"/>
            <a:r>
              <a:rPr lang="en-US" dirty="0" smtClean="0"/>
              <a:t>              SDGs                </a:t>
            </a:r>
            <a:r>
              <a:rPr lang="en-US" dirty="0" err="1" smtClean="0"/>
              <a:t>Fablabs</a:t>
            </a:r>
            <a:endParaRPr lang="nl-NL" dirty="0"/>
          </a:p>
        </p:txBody>
      </p:sp>
      <p:sp>
        <p:nvSpPr>
          <p:cNvPr id="9" name="Text Placeholder 8"/>
          <p:cNvSpPr>
            <a:spLocks noGrp="1"/>
          </p:cNvSpPr>
          <p:nvPr>
            <p:ph type="body" idx="1"/>
          </p:nvPr>
        </p:nvSpPr>
        <p:spPr/>
        <p:txBody>
          <a:bodyPr>
            <a:normAutofit fontScale="92500"/>
          </a:bodyPr>
          <a:lstStyle/>
          <a:p>
            <a:pPr algn="ctr"/>
            <a:r>
              <a:rPr lang="en-US" dirty="0" smtClean="0"/>
              <a:t>Sustainable </a:t>
            </a:r>
            <a:r>
              <a:rPr lang="en-US" dirty="0"/>
              <a:t>Development </a:t>
            </a:r>
            <a:r>
              <a:rPr lang="en-US" dirty="0" smtClean="0"/>
              <a:t>Goals</a:t>
            </a:r>
            <a:endParaRPr lang="nl-NL" dirty="0"/>
          </a:p>
        </p:txBody>
      </p:sp>
      <p:sp>
        <p:nvSpPr>
          <p:cNvPr id="3" name="Content Placeholder 2"/>
          <p:cNvSpPr>
            <a:spLocks noGrp="1"/>
          </p:cNvSpPr>
          <p:nvPr>
            <p:ph sz="half" idx="2"/>
          </p:nvPr>
        </p:nvSpPr>
        <p:spPr/>
        <p:txBody>
          <a:bodyPr>
            <a:normAutofit/>
          </a:bodyPr>
          <a:lstStyle/>
          <a:p>
            <a:r>
              <a:rPr lang="nl-NL" dirty="0" smtClean="0"/>
              <a:t>Worldwide </a:t>
            </a:r>
            <a:r>
              <a:rPr lang="nl-NL" dirty="0" smtClean="0"/>
              <a:t>human agenda</a:t>
            </a:r>
          </a:p>
          <a:p>
            <a:r>
              <a:rPr lang="en-US" dirty="0" smtClean="0"/>
              <a:t>(almost) all </a:t>
            </a:r>
            <a:r>
              <a:rPr lang="en-US" dirty="0" smtClean="0"/>
              <a:t>aspects of life</a:t>
            </a:r>
          </a:p>
          <a:p>
            <a:r>
              <a:rPr lang="en-US" dirty="0" smtClean="0"/>
              <a:t>At all levels</a:t>
            </a:r>
          </a:p>
          <a:p>
            <a:r>
              <a:rPr lang="en-US" dirty="0" smtClean="0"/>
              <a:t>Many programs, projects and activities</a:t>
            </a:r>
          </a:p>
          <a:p>
            <a:r>
              <a:rPr lang="en-US" dirty="0" smtClean="0"/>
              <a:t>Unlocks new resources</a:t>
            </a:r>
            <a:r>
              <a:rPr lang="nl-NL" dirty="0" smtClean="0"/>
              <a:t>  </a:t>
            </a:r>
            <a:endParaRPr lang="en-US" dirty="0"/>
          </a:p>
        </p:txBody>
      </p:sp>
      <p:sp>
        <p:nvSpPr>
          <p:cNvPr id="10" name="Text Placeholder 9"/>
          <p:cNvSpPr>
            <a:spLocks noGrp="1"/>
          </p:cNvSpPr>
          <p:nvPr>
            <p:ph type="body" sz="quarter" idx="3"/>
          </p:nvPr>
        </p:nvSpPr>
        <p:spPr/>
        <p:txBody>
          <a:bodyPr/>
          <a:lstStyle/>
          <a:p>
            <a:pPr algn="ctr"/>
            <a:r>
              <a:rPr lang="nl-NL" dirty="0"/>
              <a:t>Fab labs / </a:t>
            </a:r>
            <a:r>
              <a:rPr lang="nl-NL" dirty="0" smtClean="0"/>
              <a:t>Makerspaces</a:t>
            </a:r>
            <a:endParaRPr lang="nl-NL" dirty="0"/>
          </a:p>
        </p:txBody>
      </p:sp>
      <p:sp>
        <p:nvSpPr>
          <p:cNvPr id="7" name="Content Placeholder 6"/>
          <p:cNvSpPr>
            <a:spLocks noGrp="1"/>
          </p:cNvSpPr>
          <p:nvPr>
            <p:ph sz="quarter" idx="4"/>
          </p:nvPr>
        </p:nvSpPr>
        <p:spPr/>
        <p:txBody>
          <a:bodyPr>
            <a:normAutofit fontScale="85000" lnSpcReduction="20000"/>
          </a:bodyPr>
          <a:lstStyle/>
          <a:p>
            <a:r>
              <a:rPr lang="en-US" dirty="0" smtClean="0"/>
              <a:t>(almost) worldwide network</a:t>
            </a:r>
          </a:p>
          <a:p>
            <a:r>
              <a:rPr lang="en-US" dirty="0" smtClean="0"/>
              <a:t>Focus on education, technology, environment and more</a:t>
            </a:r>
          </a:p>
          <a:p>
            <a:r>
              <a:rPr lang="en-US" dirty="0" smtClean="0"/>
              <a:t>Active at </a:t>
            </a:r>
            <a:r>
              <a:rPr lang="en-US" dirty="0" err="1" smtClean="0"/>
              <a:t>grassroot</a:t>
            </a:r>
            <a:r>
              <a:rPr lang="en-US" dirty="0" smtClean="0"/>
              <a:t>, city, regional and global level</a:t>
            </a:r>
          </a:p>
          <a:p>
            <a:r>
              <a:rPr lang="en-US" dirty="0" smtClean="0"/>
              <a:t>SDGs are frame-of-reference for </a:t>
            </a:r>
            <a:r>
              <a:rPr lang="en-US" dirty="0" err="1" smtClean="0"/>
              <a:t>fablab’s</a:t>
            </a:r>
            <a:r>
              <a:rPr lang="en-US" dirty="0" smtClean="0"/>
              <a:t> social impact</a:t>
            </a:r>
            <a:endParaRPr lang="en-US" dirty="0" smtClean="0"/>
          </a:p>
          <a:p>
            <a:r>
              <a:rPr lang="en-US" dirty="0" smtClean="0"/>
              <a:t>SDGs give </a:t>
            </a:r>
            <a:r>
              <a:rPr lang="en-US" dirty="0" err="1" smtClean="0"/>
              <a:t>fablabs</a:t>
            </a:r>
            <a:r>
              <a:rPr lang="en-US" dirty="0" smtClean="0"/>
              <a:t> outbound focus</a:t>
            </a:r>
          </a:p>
          <a:p>
            <a:r>
              <a:rPr lang="en-US" dirty="0" smtClean="0"/>
              <a:t>SDGs articulate social needs</a:t>
            </a:r>
          </a:p>
          <a:p>
            <a:r>
              <a:rPr lang="en-US" dirty="0" smtClean="0"/>
              <a:t>SDGs offer </a:t>
            </a:r>
            <a:r>
              <a:rPr lang="en-US" dirty="0" err="1" smtClean="0"/>
              <a:t>fablabs</a:t>
            </a:r>
            <a:r>
              <a:rPr lang="en-US" dirty="0" smtClean="0"/>
              <a:t> real world challenges</a:t>
            </a:r>
          </a:p>
          <a:p>
            <a:r>
              <a:rPr lang="en-US" dirty="0" err="1" smtClean="0"/>
              <a:t>Fablabs</a:t>
            </a:r>
            <a:r>
              <a:rPr lang="en-US" dirty="0" smtClean="0"/>
              <a:t> have knowledge, expertise, attitude to contribute</a:t>
            </a:r>
            <a:endParaRPr lang="en-US" dirty="0" smtClean="0"/>
          </a:p>
        </p:txBody>
      </p:sp>
      <p:sp>
        <p:nvSpPr>
          <p:cNvPr id="4" name="Date Placeholder 3"/>
          <p:cNvSpPr>
            <a:spLocks noGrp="1"/>
          </p:cNvSpPr>
          <p:nvPr>
            <p:ph type="dt" sz="half" idx="10"/>
          </p:nvPr>
        </p:nvSpPr>
        <p:spPr/>
        <p:txBody>
          <a:bodyPr/>
          <a:lstStyle/>
          <a:p>
            <a:r>
              <a:rPr lang="nl-NL" smtClean="0"/>
              <a:t>FABxLive Online Int. Conf., July 27-31, 2020</a:t>
            </a:r>
            <a:endParaRPr lang="nl-NL"/>
          </a:p>
        </p:txBody>
      </p:sp>
      <p:sp>
        <p:nvSpPr>
          <p:cNvPr id="5" name="Footer Placeholder 4"/>
          <p:cNvSpPr>
            <a:spLocks noGrp="1"/>
          </p:cNvSpPr>
          <p:nvPr>
            <p:ph type="ftr" sz="quarter" idx="11"/>
          </p:nvPr>
        </p:nvSpPr>
        <p:spPr/>
        <p:txBody>
          <a:bodyPr/>
          <a:lstStyle/>
          <a:p>
            <a:r>
              <a:rPr lang="nl-NL" smtClean="0"/>
              <a:t>https://bit.ly/fabxlive-sdgs</a:t>
            </a:r>
            <a:endParaRPr lang="nl-NL" dirty="0"/>
          </a:p>
        </p:txBody>
      </p:sp>
      <p:sp>
        <p:nvSpPr>
          <p:cNvPr id="6" name="Slide Number Placeholder 5"/>
          <p:cNvSpPr>
            <a:spLocks noGrp="1"/>
          </p:cNvSpPr>
          <p:nvPr>
            <p:ph type="sldNum" sz="quarter" idx="12"/>
          </p:nvPr>
        </p:nvSpPr>
        <p:spPr/>
        <p:txBody>
          <a:bodyPr/>
          <a:lstStyle/>
          <a:p>
            <a:fld id="{1AC61109-E5EF-4ECC-A902-D610C199C847}" type="slidenum">
              <a:rPr lang="nl-NL" smtClean="0"/>
              <a:pPr/>
              <a:t>5</a:t>
            </a:fld>
            <a:endParaRPr lang="nl-NL"/>
          </a:p>
        </p:txBody>
      </p:sp>
    </p:spTree>
    <p:extLst>
      <p:ext uri="{BB962C8B-B14F-4D97-AF65-F5344CB8AC3E}">
        <p14:creationId xmlns:p14="http://schemas.microsoft.com/office/powerpoint/2010/main" val="1007796531"/>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1: End poverty in all its forms everywhere</a:t>
            </a:r>
            <a:endParaRPr lang="nl-NL"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6</a:t>
            </a:fld>
            <a:endParaRPr lang="nl-NL"/>
          </a:p>
        </p:txBody>
      </p:sp>
      <p:pic>
        <p:nvPicPr>
          <p:cNvPr id="1026" name="Picture 2" descr="http://i2.wp.com/www.un.org/sustainabledevelopment/wp-content/uploads/2015/01/unrwa-pic-poverty.jpg?resize=850%2C46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700808"/>
            <a:ext cx="8096250" cy="446722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No Povert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8014" y="5155653"/>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2422125"/>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Goal 2: End hunger, achieve food security and improved nutrition, and promote sustainable agriculture</a:t>
            </a:r>
            <a:endParaRPr lang="nl-NL"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7</a:t>
            </a:fld>
            <a:endParaRPr lang="nl-NL"/>
          </a:p>
        </p:txBody>
      </p:sp>
      <p:pic>
        <p:nvPicPr>
          <p:cNvPr id="2050" name="Picture 2" descr="http://i0.wp.com/www.un.org/sustainabledevelopment/wp-content/uploads/2015/01/10644982_10152876608338586_855979234732158044_n-e1422546562612.jpg?resize=750%2C39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785055"/>
            <a:ext cx="8208912" cy="4345251"/>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Zero Hunge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5120655"/>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7584427"/>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 3: Ensure healthy lives and promote wellbeing for all at all ages</a:t>
            </a:r>
            <a:endParaRPr lang="nl-NL"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8</a:t>
            </a:fld>
            <a:endParaRPr lang="nl-NL"/>
          </a:p>
        </p:txBody>
      </p:sp>
      <p:pic>
        <p:nvPicPr>
          <p:cNvPr id="3074" name="Picture 2" descr="http://i1.wp.com/www.un.org/sustainabledevelopment/wp-content/uploads/2015/01/10298646_862900100422041_2190450039893543550_o-e1421775111859.jpg?resize=850%2C4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1700809"/>
            <a:ext cx="8096250" cy="441007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Good Health and Well-Be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875" y="5101233"/>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6345968"/>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Goal 4: Ensure inclusive and equitable quality education and promote lifelong learning opportunities for all</a:t>
            </a:r>
            <a:endParaRPr lang="nl-NL" sz="3200" dirty="0"/>
          </a:p>
        </p:txBody>
      </p:sp>
      <p:sp>
        <p:nvSpPr>
          <p:cNvPr id="17" name="Content Placeholder 16"/>
          <p:cNvSpPr>
            <a:spLocks noGrp="1"/>
          </p:cNvSpPr>
          <p:nvPr>
            <p:ph idx="1"/>
          </p:nvPr>
        </p:nvSpPr>
        <p:spPr/>
        <p:txBody>
          <a:bodyPr/>
          <a:lstStyle/>
          <a:p>
            <a:endParaRPr lang="nl-NL"/>
          </a:p>
        </p:txBody>
      </p:sp>
      <p:sp>
        <p:nvSpPr>
          <p:cNvPr id="5" name="Date Placeholder 4"/>
          <p:cNvSpPr>
            <a:spLocks noGrp="1"/>
          </p:cNvSpPr>
          <p:nvPr>
            <p:ph type="dt" sz="half" idx="10"/>
          </p:nvPr>
        </p:nvSpPr>
        <p:spPr/>
        <p:txBody>
          <a:bodyPr/>
          <a:lstStyle/>
          <a:p>
            <a:r>
              <a:rPr lang="nl-NL" smtClean="0"/>
              <a:t>FABxLive Online Int. Conf., July 27-31, 2020</a:t>
            </a:r>
            <a:endParaRPr lang="nl-NL" dirty="0"/>
          </a:p>
        </p:txBody>
      </p:sp>
      <p:sp>
        <p:nvSpPr>
          <p:cNvPr id="6" name="Footer Placeholder 5"/>
          <p:cNvSpPr>
            <a:spLocks noGrp="1"/>
          </p:cNvSpPr>
          <p:nvPr>
            <p:ph type="ftr" sz="quarter" idx="11"/>
          </p:nvPr>
        </p:nvSpPr>
        <p:spPr/>
        <p:txBody>
          <a:bodyPr/>
          <a:lstStyle/>
          <a:p>
            <a:r>
              <a:rPr lang="nl-NL" smtClean="0"/>
              <a:t>https://bit.ly/fabxlive-sdgs</a:t>
            </a:r>
            <a:endParaRPr lang="nl-NL"/>
          </a:p>
        </p:txBody>
      </p:sp>
      <p:sp>
        <p:nvSpPr>
          <p:cNvPr id="7" name="Slide Number Placeholder 6"/>
          <p:cNvSpPr>
            <a:spLocks noGrp="1"/>
          </p:cNvSpPr>
          <p:nvPr>
            <p:ph type="sldNum" sz="quarter" idx="12"/>
          </p:nvPr>
        </p:nvSpPr>
        <p:spPr/>
        <p:txBody>
          <a:bodyPr/>
          <a:lstStyle/>
          <a:p>
            <a:fld id="{1AC61109-E5EF-4ECC-A902-D610C199C847}" type="slidenum">
              <a:rPr lang="nl-NL" smtClean="0"/>
              <a:pPr/>
              <a:t>9</a:t>
            </a:fld>
            <a:endParaRPr lang="nl-NL"/>
          </a:p>
        </p:txBody>
      </p:sp>
      <p:pic>
        <p:nvPicPr>
          <p:cNvPr id="4098" name="Picture 2" descr="http://i0.wp.com/www.un.org/sustainabledevelopment/wp-content/uploads/2015/01/10394783_1554470304811466_3541660852073336876_n-e1421800489853.jpg?resize=845%2C4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6" y="1759845"/>
            <a:ext cx="8208911" cy="435218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Quality educ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5085571"/>
            <a:ext cx="1009650" cy="100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038048"/>
      </p:ext>
    </p:extLst>
  </p:cSld>
  <p:clrMapOvr>
    <a:masterClrMapping/>
  </p:clrMapOvr>
  <mc:AlternateContent xmlns:mc="http://schemas.openxmlformats.org/markup-compatibility/2006" xmlns:p14="http://schemas.microsoft.com/office/powerpoint/2010/main">
    <mc:Choice Requires="p14">
      <p:transition p14:dur="0" advTm="18000"/>
    </mc:Choice>
    <mc:Fallback xmlns="">
      <p:transition advTm="1800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1328</TotalTime>
  <Words>928</Words>
  <Application>Microsoft Office PowerPoint</Application>
  <PresentationFormat>On-screen Show (4:3)</PresentationFormat>
  <Paragraphs>133</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Online Workshop Learn about SDGs and develop a SDG-profile for your local fablab</vt:lpstr>
      <vt:lpstr>PowerPoint Presentation</vt:lpstr>
      <vt:lpstr>Introduction to the United Nations Sustainable Development Goals (SDGs)</vt:lpstr>
      <vt:lpstr>Timeline and Structure</vt:lpstr>
      <vt:lpstr>              SDGs                Fablabs</vt:lpstr>
      <vt:lpstr>Goal 1: End poverty in all its forms everywhere</vt:lpstr>
      <vt:lpstr>Goal 2: End hunger, achieve food security and improved nutrition, and promote sustainable agriculture</vt:lpstr>
      <vt:lpstr>Goal 3: Ensure healthy lives and promote wellbeing for all at all ages</vt:lpstr>
      <vt:lpstr>Goal 4: Ensure inclusive and equitable quality education and promote lifelong learning opportunities for all</vt:lpstr>
      <vt:lpstr>Goal 5: Achieve gender equality and empower all women and girls</vt:lpstr>
      <vt:lpstr>Goal 6: Ensure availability and sustainable management of water and sanitation for all</vt:lpstr>
      <vt:lpstr>Goal 7: Ensure access to affordable, reliable, sustainable and modern energy for all</vt:lpstr>
      <vt:lpstr>Goal 8: Promote sustained, inclusive and sustainable economic growth, full and productive employment, and decent work for all</vt:lpstr>
      <vt:lpstr>Goal 9: Build resilient infrastructure, promote inclusive and sustainable industrialisation, and foster innovation</vt:lpstr>
      <vt:lpstr>Goal 10: Reduce inequality within and among countries</vt:lpstr>
      <vt:lpstr>Goal 11: Make cities and human settlements inclusive, safe, resilient and sustainable</vt:lpstr>
      <vt:lpstr>Goal 12: Ensure sustainable consumption and production patterns</vt:lpstr>
      <vt:lpstr>Goal 13: Take urgent action to combat climate change and its impacts (taking note of agreements made by the UNFCCC forum)</vt:lpstr>
      <vt:lpstr>Goal 14: Conserve and sustainably use the oceans, seas and marine resources for sustainable development</vt:lpstr>
      <vt:lpstr>Goal 15: Protect, restore and promote sustainable use of terrestrial ecosystems, sustainably manage forests, combat desertification and halt and reverse land degradation, and halt biodiversity loss</vt:lpstr>
      <vt:lpstr>Goal 16: Promote peaceful and inclusive societies for sustainable development, provide access to justice for all and build effective, accountable and inclusive institutions at all levels</vt:lpstr>
      <vt:lpstr>Goal 17: Strengthen the means of implementation and revitalise the global partnership for sustainable development</vt:lpstr>
      <vt:lpstr>Fablab SDG Profile</vt:lpstr>
      <vt:lpstr>We wish you an interesting and productive workshop!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Pieter van der Hijden</dc:creator>
  <cp:lastModifiedBy>Pieter van der Hijden</cp:lastModifiedBy>
  <cp:revision>85</cp:revision>
  <dcterms:created xsi:type="dcterms:W3CDTF">2019-07-25T15:29:25Z</dcterms:created>
  <dcterms:modified xsi:type="dcterms:W3CDTF">2020-07-22T11:00:43Z</dcterms:modified>
</cp:coreProperties>
</file>