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27"/>
  </p:notesMasterIdLst>
  <p:handoutMasterIdLst>
    <p:handoutMasterId r:id="rId28"/>
  </p:handoutMasterIdLst>
  <p:sldIdLst>
    <p:sldId id="259" r:id="rId2"/>
    <p:sldId id="314" r:id="rId3"/>
    <p:sldId id="315" r:id="rId4"/>
    <p:sldId id="321" r:id="rId5"/>
    <p:sldId id="312" r:id="rId6"/>
    <p:sldId id="327" r:id="rId7"/>
    <p:sldId id="360" r:id="rId8"/>
    <p:sldId id="364" r:id="rId9"/>
    <p:sldId id="366" r:id="rId10"/>
    <p:sldId id="323" r:id="rId11"/>
    <p:sldId id="328" r:id="rId12"/>
    <p:sldId id="329" r:id="rId13"/>
    <p:sldId id="324" r:id="rId14"/>
    <p:sldId id="361" r:id="rId15"/>
    <p:sldId id="333" r:id="rId16"/>
    <p:sldId id="330" r:id="rId17"/>
    <p:sldId id="325" r:id="rId18"/>
    <p:sldId id="365" r:id="rId19"/>
    <p:sldId id="334" r:id="rId20"/>
    <p:sldId id="331" r:id="rId21"/>
    <p:sldId id="320" r:id="rId22"/>
    <p:sldId id="362" r:id="rId23"/>
    <p:sldId id="335" r:id="rId24"/>
    <p:sldId id="265" r:id="rId25"/>
    <p:sldId id="336" r:id="rId26"/>
  </p:sldIdLst>
  <p:sldSz cx="9144000" cy="5143500" type="screen16x9"/>
  <p:notesSz cx="7104063" cy="10234613"/>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7" autoAdjust="0"/>
    <p:restoredTop sz="86384" autoAdjust="0"/>
  </p:normalViewPr>
  <p:slideViewPr>
    <p:cSldViewPr>
      <p:cViewPr>
        <p:scale>
          <a:sx n="100" d="100"/>
          <a:sy n="100" d="100"/>
        </p:scale>
        <p:origin x="-1860" y="-558"/>
      </p:cViewPr>
      <p:guideLst>
        <p:guide orient="horz" pos="1620"/>
        <p:guide pos="2880"/>
      </p:guideLst>
    </p:cSldViewPr>
  </p:slideViewPr>
  <p:outlineViewPr>
    <p:cViewPr>
      <p:scale>
        <a:sx n="33" d="100"/>
        <a:sy n="33" d="100"/>
      </p:scale>
      <p:origin x="0" y="154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78427" cy="511730"/>
          </a:xfrm>
          <a:prstGeom prst="rect">
            <a:avLst/>
          </a:prstGeom>
        </p:spPr>
        <p:txBody>
          <a:bodyPr vert="horz" lIns="94759" tIns="47380" rIns="94759" bIns="47380" rtlCol="0"/>
          <a:lstStyle>
            <a:lvl1pPr algn="l">
              <a:defRPr sz="1200"/>
            </a:lvl1pPr>
          </a:lstStyle>
          <a:p>
            <a:r>
              <a:rPr lang="en-US" smtClean="0"/>
              <a:t>Working Group "Fab Labs and Sustainable Development Goals (SDGs)"</a:t>
            </a:r>
            <a:endParaRPr lang="nl-NL"/>
          </a:p>
        </p:txBody>
      </p:sp>
      <p:sp>
        <p:nvSpPr>
          <p:cNvPr id="3" name="Date Placeholder 2"/>
          <p:cNvSpPr>
            <a:spLocks noGrp="1"/>
          </p:cNvSpPr>
          <p:nvPr>
            <p:ph type="dt" sz="quarter" idx="1"/>
          </p:nvPr>
        </p:nvSpPr>
        <p:spPr>
          <a:xfrm>
            <a:off x="4023992" y="1"/>
            <a:ext cx="3078427" cy="511730"/>
          </a:xfrm>
          <a:prstGeom prst="rect">
            <a:avLst/>
          </a:prstGeom>
        </p:spPr>
        <p:txBody>
          <a:bodyPr vert="horz" lIns="94759" tIns="47380" rIns="94759" bIns="47380" rtlCol="0"/>
          <a:lstStyle>
            <a:lvl1pPr algn="r">
              <a:defRPr sz="1200"/>
            </a:lvl1pPr>
          </a:lstStyle>
          <a:p>
            <a:fld id="{DA11D6FC-EAA6-4098-A51D-3779C900F03A}" type="datetimeFigureOut">
              <a:rPr lang="nl-NL" smtClean="0"/>
              <a:t>4-8-2021</a:t>
            </a:fld>
            <a:endParaRPr lang="nl-NL"/>
          </a:p>
        </p:txBody>
      </p:sp>
      <p:sp>
        <p:nvSpPr>
          <p:cNvPr id="4" name="Footer Placeholder 3"/>
          <p:cNvSpPr>
            <a:spLocks noGrp="1"/>
          </p:cNvSpPr>
          <p:nvPr>
            <p:ph type="ftr" sz="quarter" idx="2"/>
          </p:nvPr>
        </p:nvSpPr>
        <p:spPr>
          <a:xfrm>
            <a:off x="0" y="9721106"/>
            <a:ext cx="3078427" cy="511730"/>
          </a:xfrm>
          <a:prstGeom prst="rect">
            <a:avLst/>
          </a:prstGeom>
        </p:spPr>
        <p:txBody>
          <a:bodyPr vert="horz" lIns="94759" tIns="47380" rIns="94759" bIns="47380" rtlCol="0" anchor="b"/>
          <a:lstStyle>
            <a:lvl1pPr algn="l">
              <a:defRPr sz="1200"/>
            </a:lvl1pPr>
          </a:lstStyle>
          <a:p>
            <a:r>
              <a:rPr lang="nl-NL"/>
              <a:t>fablab@sofos.nl</a:t>
            </a:r>
          </a:p>
        </p:txBody>
      </p:sp>
      <p:sp>
        <p:nvSpPr>
          <p:cNvPr id="5" name="Slide Number Placeholder 4"/>
          <p:cNvSpPr>
            <a:spLocks noGrp="1"/>
          </p:cNvSpPr>
          <p:nvPr>
            <p:ph type="sldNum" sz="quarter" idx="3"/>
          </p:nvPr>
        </p:nvSpPr>
        <p:spPr>
          <a:xfrm>
            <a:off x="4023992" y="9721106"/>
            <a:ext cx="3078427" cy="511730"/>
          </a:xfrm>
          <a:prstGeom prst="rect">
            <a:avLst/>
          </a:prstGeom>
        </p:spPr>
        <p:txBody>
          <a:bodyPr vert="horz" lIns="94759" tIns="47380" rIns="94759" bIns="47380" rtlCol="0" anchor="b"/>
          <a:lstStyle>
            <a:lvl1pPr algn="r">
              <a:defRPr sz="1200"/>
            </a:lvl1pPr>
          </a:lstStyle>
          <a:p>
            <a:fld id="{D43D7B1B-15C3-4A54-8C07-DBDC2A6F444E}" type="slidenum">
              <a:rPr lang="nl-NL" smtClean="0"/>
              <a:t>‹#›</a:t>
            </a:fld>
            <a:endParaRPr lang="nl-NL"/>
          </a:p>
        </p:txBody>
      </p:sp>
    </p:spTree>
    <p:extLst>
      <p:ext uri="{BB962C8B-B14F-4D97-AF65-F5344CB8AC3E}">
        <p14:creationId xmlns:p14="http://schemas.microsoft.com/office/powerpoint/2010/main" val="1968151147"/>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78427" cy="511730"/>
          </a:xfrm>
          <a:prstGeom prst="rect">
            <a:avLst/>
          </a:prstGeom>
        </p:spPr>
        <p:txBody>
          <a:bodyPr vert="horz" lIns="94759" tIns="47380" rIns="94759" bIns="47380" rtlCol="0"/>
          <a:lstStyle>
            <a:lvl1pPr algn="l">
              <a:defRPr sz="1200"/>
            </a:lvl1pPr>
          </a:lstStyle>
          <a:p>
            <a:r>
              <a:rPr lang="en-US" smtClean="0"/>
              <a:t>Working Group "Fab Labs and Sustainable Development Goals (SDGs)"</a:t>
            </a:r>
            <a:endParaRPr lang="nl-NL"/>
          </a:p>
        </p:txBody>
      </p:sp>
      <p:sp>
        <p:nvSpPr>
          <p:cNvPr id="3" name="Date Placeholder 2"/>
          <p:cNvSpPr>
            <a:spLocks noGrp="1"/>
          </p:cNvSpPr>
          <p:nvPr>
            <p:ph type="dt" idx="1"/>
          </p:nvPr>
        </p:nvSpPr>
        <p:spPr>
          <a:xfrm>
            <a:off x="4023992" y="1"/>
            <a:ext cx="3078427" cy="511730"/>
          </a:xfrm>
          <a:prstGeom prst="rect">
            <a:avLst/>
          </a:prstGeom>
        </p:spPr>
        <p:txBody>
          <a:bodyPr vert="horz" lIns="94759" tIns="47380" rIns="94759" bIns="47380" rtlCol="0"/>
          <a:lstStyle>
            <a:lvl1pPr algn="r">
              <a:defRPr sz="1200"/>
            </a:lvl1pPr>
          </a:lstStyle>
          <a:p>
            <a:fld id="{EC29E8E0-1FB5-4452-A285-19C6FBF0FBE6}" type="datetimeFigureOut">
              <a:rPr lang="nl-NL" smtClean="0"/>
              <a:t>4-8-2021</a:t>
            </a:fld>
            <a:endParaRPr lang="nl-NL"/>
          </a:p>
        </p:txBody>
      </p:sp>
      <p:sp>
        <p:nvSpPr>
          <p:cNvPr id="4" name="Slide Image Placeholder 3"/>
          <p:cNvSpPr>
            <a:spLocks noGrp="1" noRot="1" noChangeAspect="1"/>
          </p:cNvSpPr>
          <p:nvPr>
            <p:ph type="sldImg" idx="2"/>
          </p:nvPr>
        </p:nvSpPr>
        <p:spPr>
          <a:xfrm>
            <a:off x="139700" y="766763"/>
            <a:ext cx="6824663" cy="3840162"/>
          </a:xfrm>
          <a:prstGeom prst="rect">
            <a:avLst/>
          </a:prstGeom>
          <a:noFill/>
          <a:ln w="12700">
            <a:solidFill>
              <a:prstClr val="black"/>
            </a:solidFill>
          </a:ln>
        </p:spPr>
        <p:txBody>
          <a:bodyPr vert="horz" lIns="94759" tIns="47380" rIns="94759" bIns="47380" rtlCol="0" anchor="ctr"/>
          <a:lstStyle/>
          <a:p>
            <a:endParaRPr lang="nl-NL"/>
          </a:p>
        </p:txBody>
      </p:sp>
      <p:sp>
        <p:nvSpPr>
          <p:cNvPr id="5" name="Notes Placeholder 4"/>
          <p:cNvSpPr>
            <a:spLocks noGrp="1"/>
          </p:cNvSpPr>
          <p:nvPr>
            <p:ph type="body" sz="quarter" idx="3"/>
          </p:nvPr>
        </p:nvSpPr>
        <p:spPr>
          <a:xfrm>
            <a:off x="710407" y="4861441"/>
            <a:ext cx="5683250" cy="4605575"/>
          </a:xfrm>
          <a:prstGeom prst="rect">
            <a:avLst/>
          </a:prstGeom>
        </p:spPr>
        <p:txBody>
          <a:bodyPr vert="horz" lIns="94759" tIns="47380" rIns="94759" bIns="4738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6" name="Footer Placeholder 5"/>
          <p:cNvSpPr>
            <a:spLocks noGrp="1"/>
          </p:cNvSpPr>
          <p:nvPr>
            <p:ph type="ftr" sz="quarter" idx="4"/>
          </p:nvPr>
        </p:nvSpPr>
        <p:spPr>
          <a:xfrm>
            <a:off x="0" y="9721106"/>
            <a:ext cx="3078427" cy="511730"/>
          </a:xfrm>
          <a:prstGeom prst="rect">
            <a:avLst/>
          </a:prstGeom>
        </p:spPr>
        <p:txBody>
          <a:bodyPr vert="horz" lIns="94759" tIns="47380" rIns="94759" bIns="47380" rtlCol="0" anchor="b"/>
          <a:lstStyle>
            <a:lvl1pPr algn="l">
              <a:defRPr sz="1200"/>
            </a:lvl1pPr>
          </a:lstStyle>
          <a:p>
            <a:r>
              <a:rPr lang="nl-NL"/>
              <a:t>fablab@sofos.nl</a:t>
            </a:r>
          </a:p>
        </p:txBody>
      </p:sp>
      <p:sp>
        <p:nvSpPr>
          <p:cNvPr id="7" name="Slide Number Placeholder 6"/>
          <p:cNvSpPr>
            <a:spLocks noGrp="1"/>
          </p:cNvSpPr>
          <p:nvPr>
            <p:ph type="sldNum" sz="quarter" idx="5"/>
          </p:nvPr>
        </p:nvSpPr>
        <p:spPr>
          <a:xfrm>
            <a:off x="4023992" y="9721106"/>
            <a:ext cx="3078427" cy="511730"/>
          </a:xfrm>
          <a:prstGeom prst="rect">
            <a:avLst/>
          </a:prstGeom>
        </p:spPr>
        <p:txBody>
          <a:bodyPr vert="horz" lIns="94759" tIns="47380" rIns="94759" bIns="47380" rtlCol="0" anchor="b"/>
          <a:lstStyle>
            <a:lvl1pPr algn="r">
              <a:defRPr sz="1200"/>
            </a:lvl1pPr>
          </a:lstStyle>
          <a:p>
            <a:fld id="{E167D3C4-BC7F-44C8-BA07-81DF7C5A277A}" type="slidenum">
              <a:rPr lang="nl-NL" smtClean="0"/>
              <a:t>‹#›</a:t>
            </a:fld>
            <a:endParaRPr lang="nl-NL"/>
          </a:p>
        </p:txBody>
      </p:sp>
    </p:spTree>
    <p:extLst>
      <p:ext uri="{BB962C8B-B14F-4D97-AF65-F5344CB8AC3E}">
        <p14:creationId xmlns:p14="http://schemas.microsoft.com/office/powerpoint/2010/main" val="1193900038"/>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766763"/>
            <a:ext cx="6824663" cy="3840162"/>
          </a:xfrm>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E167D3C4-BC7F-44C8-BA07-81DF7C5A277A}" type="slidenum">
              <a:rPr lang="nl-NL" smtClean="0"/>
              <a:t>1</a:t>
            </a:fld>
            <a:endParaRPr lang="nl-NL"/>
          </a:p>
        </p:txBody>
      </p:sp>
      <p:sp>
        <p:nvSpPr>
          <p:cNvPr id="5" name="Footer Placeholder 4"/>
          <p:cNvSpPr>
            <a:spLocks noGrp="1"/>
          </p:cNvSpPr>
          <p:nvPr>
            <p:ph type="ftr" sz="quarter" idx="11"/>
          </p:nvPr>
        </p:nvSpPr>
        <p:spPr/>
        <p:txBody>
          <a:bodyPr/>
          <a:lstStyle/>
          <a:p>
            <a:r>
              <a:rPr lang="nl-NL"/>
              <a:t>fablab@sofos.nl</a:t>
            </a:r>
          </a:p>
        </p:txBody>
      </p:sp>
      <p:sp>
        <p:nvSpPr>
          <p:cNvPr id="6" name="Header Placeholder 5"/>
          <p:cNvSpPr>
            <a:spLocks noGrp="1"/>
          </p:cNvSpPr>
          <p:nvPr>
            <p:ph type="hdr" sz="quarter" idx="12"/>
          </p:nvPr>
        </p:nvSpPr>
        <p:spPr/>
        <p:txBody>
          <a:bodyPr/>
          <a:lstStyle/>
          <a:p>
            <a:r>
              <a:rPr lang="en-US" smtClean="0"/>
              <a:t>Working Group "Fab Labs and Sustainable Development Goals (SDGs)"</a:t>
            </a:r>
            <a:endParaRPr lang="nl-NL"/>
          </a:p>
        </p:txBody>
      </p:sp>
    </p:spTree>
    <p:extLst>
      <p:ext uri="{BB962C8B-B14F-4D97-AF65-F5344CB8AC3E}">
        <p14:creationId xmlns:p14="http://schemas.microsoft.com/office/powerpoint/2010/main" val="13358603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nl-NL"/>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nl-NL"/>
          </a:p>
        </p:txBody>
      </p:sp>
      <p:sp>
        <p:nvSpPr>
          <p:cNvPr id="4" name="Date Placeholder 3"/>
          <p:cNvSpPr>
            <a:spLocks noGrp="1"/>
          </p:cNvSpPr>
          <p:nvPr>
            <p:ph type="dt" sz="half" idx="10"/>
          </p:nvPr>
        </p:nvSpPr>
        <p:spPr/>
        <p:txBody>
          <a:bodyPr/>
          <a:lstStyle/>
          <a:p>
            <a:r>
              <a:rPr lang="nl-NL" smtClean="0"/>
              <a:t>Working Group "Fab Labs and UN Sustainable Development Goals (SDGs)"</a:t>
            </a:r>
            <a:endParaRPr lang="nl-NL"/>
          </a:p>
        </p:txBody>
      </p:sp>
      <p:sp>
        <p:nvSpPr>
          <p:cNvPr id="5" name="Footer Placeholder 4"/>
          <p:cNvSpPr>
            <a:spLocks noGrp="1"/>
          </p:cNvSpPr>
          <p:nvPr>
            <p:ph type="ftr" sz="quarter" idx="11"/>
          </p:nvPr>
        </p:nvSpPr>
        <p:spPr/>
        <p:txBody>
          <a:bodyPr/>
          <a:lstStyle/>
          <a:p>
            <a:r>
              <a:rPr lang="nl-NL" smtClean="0"/>
              <a:t>Update 4 August 2021</a:t>
            </a:r>
            <a:endParaRPr lang="nl-NL"/>
          </a:p>
        </p:txBody>
      </p:sp>
      <p:sp>
        <p:nvSpPr>
          <p:cNvPr id="6" name="Slide Number Placeholder 5"/>
          <p:cNvSpPr>
            <a:spLocks noGrp="1"/>
          </p:cNvSpPr>
          <p:nvPr>
            <p:ph type="sldNum" sz="quarter" idx="12"/>
          </p:nvPr>
        </p:nvSpPr>
        <p:spPr/>
        <p:txBody>
          <a:bodyPr/>
          <a:lstStyle/>
          <a:p>
            <a:fld id="{1AC61109-E5EF-4ECC-A902-D610C199C847}" type="slidenum">
              <a:rPr lang="nl-NL" smtClean="0"/>
              <a:t>‹#›</a:t>
            </a:fld>
            <a:endParaRPr lang="nl-NL"/>
          </a:p>
        </p:txBody>
      </p:sp>
    </p:spTree>
    <p:extLst>
      <p:ext uri="{BB962C8B-B14F-4D97-AF65-F5344CB8AC3E}">
        <p14:creationId xmlns:p14="http://schemas.microsoft.com/office/powerpoint/2010/main" val="911395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NL"/>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p:cNvSpPr>
            <a:spLocks noGrp="1"/>
          </p:cNvSpPr>
          <p:nvPr>
            <p:ph type="dt" sz="half" idx="10"/>
          </p:nvPr>
        </p:nvSpPr>
        <p:spPr/>
        <p:txBody>
          <a:bodyPr/>
          <a:lstStyle/>
          <a:p>
            <a:r>
              <a:rPr lang="nl-NL" smtClean="0"/>
              <a:t>Working Group "Fab Labs and UN Sustainable Development Goals (SDGs)"</a:t>
            </a:r>
            <a:endParaRPr lang="nl-NL"/>
          </a:p>
        </p:txBody>
      </p:sp>
      <p:sp>
        <p:nvSpPr>
          <p:cNvPr id="5" name="Footer Placeholder 4"/>
          <p:cNvSpPr>
            <a:spLocks noGrp="1"/>
          </p:cNvSpPr>
          <p:nvPr>
            <p:ph type="ftr" sz="quarter" idx="11"/>
          </p:nvPr>
        </p:nvSpPr>
        <p:spPr/>
        <p:txBody>
          <a:bodyPr/>
          <a:lstStyle/>
          <a:p>
            <a:r>
              <a:rPr lang="nl-NL" smtClean="0"/>
              <a:t>Update 4 August 2021</a:t>
            </a:r>
            <a:endParaRPr lang="nl-NL"/>
          </a:p>
        </p:txBody>
      </p:sp>
      <p:sp>
        <p:nvSpPr>
          <p:cNvPr id="6" name="Slide Number Placeholder 5"/>
          <p:cNvSpPr>
            <a:spLocks noGrp="1"/>
          </p:cNvSpPr>
          <p:nvPr>
            <p:ph type="sldNum" sz="quarter" idx="12"/>
          </p:nvPr>
        </p:nvSpPr>
        <p:spPr/>
        <p:txBody>
          <a:bodyPr/>
          <a:lstStyle/>
          <a:p>
            <a:fld id="{1AC61109-E5EF-4ECC-A902-D610C199C847}" type="slidenum">
              <a:rPr lang="nl-NL" smtClean="0"/>
              <a:t>‹#›</a:t>
            </a:fld>
            <a:endParaRPr lang="nl-NL"/>
          </a:p>
        </p:txBody>
      </p:sp>
    </p:spTree>
    <p:extLst>
      <p:ext uri="{BB962C8B-B14F-4D97-AF65-F5344CB8AC3E}">
        <p14:creationId xmlns:p14="http://schemas.microsoft.com/office/powerpoint/2010/main" val="15876734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endParaRPr lang="nl-NL"/>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p:cNvSpPr>
            <a:spLocks noGrp="1"/>
          </p:cNvSpPr>
          <p:nvPr>
            <p:ph type="dt" sz="half" idx="10"/>
          </p:nvPr>
        </p:nvSpPr>
        <p:spPr/>
        <p:txBody>
          <a:bodyPr/>
          <a:lstStyle/>
          <a:p>
            <a:r>
              <a:rPr lang="nl-NL" smtClean="0"/>
              <a:t>Working Group "Fab Labs and UN Sustainable Development Goals (SDGs)"</a:t>
            </a:r>
            <a:endParaRPr lang="nl-NL"/>
          </a:p>
        </p:txBody>
      </p:sp>
      <p:sp>
        <p:nvSpPr>
          <p:cNvPr id="5" name="Footer Placeholder 4"/>
          <p:cNvSpPr>
            <a:spLocks noGrp="1"/>
          </p:cNvSpPr>
          <p:nvPr>
            <p:ph type="ftr" sz="quarter" idx="11"/>
          </p:nvPr>
        </p:nvSpPr>
        <p:spPr/>
        <p:txBody>
          <a:bodyPr/>
          <a:lstStyle/>
          <a:p>
            <a:r>
              <a:rPr lang="nl-NL" smtClean="0"/>
              <a:t>Update 4 August 2021</a:t>
            </a:r>
            <a:endParaRPr lang="nl-NL"/>
          </a:p>
        </p:txBody>
      </p:sp>
      <p:sp>
        <p:nvSpPr>
          <p:cNvPr id="6" name="Slide Number Placeholder 5"/>
          <p:cNvSpPr>
            <a:spLocks noGrp="1"/>
          </p:cNvSpPr>
          <p:nvPr>
            <p:ph type="sldNum" sz="quarter" idx="12"/>
          </p:nvPr>
        </p:nvSpPr>
        <p:spPr/>
        <p:txBody>
          <a:bodyPr/>
          <a:lstStyle/>
          <a:p>
            <a:fld id="{1AC61109-E5EF-4ECC-A902-D610C199C847}" type="slidenum">
              <a:rPr lang="nl-NL" smtClean="0"/>
              <a:t>‹#›</a:t>
            </a:fld>
            <a:endParaRPr lang="nl-NL"/>
          </a:p>
        </p:txBody>
      </p:sp>
    </p:spTree>
    <p:extLst>
      <p:ext uri="{BB962C8B-B14F-4D97-AF65-F5344CB8AC3E}">
        <p14:creationId xmlns:p14="http://schemas.microsoft.com/office/powerpoint/2010/main" val="24938362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ColTx" preserve="1">
  <p:cSld name="Title and 2-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NL"/>
          </a:p>
        </p:txBody>
      </p:sp>
      <p:sp>
        <p:nvSpPr>
          <p:cNvPr id="3" name="Text Placeholder 2"/>
          <p:cNvSpPr>
            <a:spLocks noGrp="1"/>
          </p:cNvSpPr>
          <p:nvPr>
            <p:ph type="body"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p:cNvSpPr>
            <a:spLocks noGrp="1"/>
          </p:cNvSpPr>
          <p:nvPr>
            <p:ph type="body"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Date Placeholder 4"/>
          <p:cNvSpPr>
            <a:spLocks noGrp="1"/>
          </p:cNvSpPr>
          <p:nvPr>
            <p:ph type="dt" sz="half" idx="10"/>
          </p:nvPr>
        </p:nvSpPr>
        <p:spPr/>
        <p:txBody>
          <a:bodyPr/>
          <a:lstStyle/>
          <a:p>
            <a:r>
              <a:rPr lang="nl-NL" smtClean="0"/>
              <a:t>Working Group "Fab Labs and UN Sustainable Development Goals (SDGs)"</a:t>
            </a:r>
            <a:endParaRPr lang="nl-NL"/>
          </a:p>
        </p:txBody>
      </p:sp>
      <p:sp>
        <p:nvSpPr>
          <p:cNvPr id="6" name="Footer Placeholder 5"/>
          <p:cNvSpPr>
            <a:spLocks noGrp="1"/>
          </p:cNvSpPr>
          <p:nvPr>
            <p:ph type="ftr" sz="quarter" idx="11"/>
          </p:nvPr>
        </p:nvSpPr>
        <p:spPr/>
        <p:txBody>
          <a:bodyPr/>
          <a:lstStyle/>
          <a:p>
            <a:r>
              <a:rPr lang="nl-NL" smtClean="0"/>
              <a:t>Update 4 August 2021</a:t>
            </a:r>
            <a:endParaRPr lang="nl-NL"/>
          </a:p>
        </p:txBody>
      </p:sp>
      <p:sp>
        <p:nvSpPr>
          <p:cNvPr id="7" name="Slide Number Placeholder 6"/>
          <p:cNvSpPr>
            <a:spLocks noGrp="1"/>
          </p:cNvSpPr>
          <p:nvPr>
            <p:ph type="sldNum" sz="quarter" idx="12"/>
          </p:nvPr>
        </p:nvSpPr>
        <p:spPr/>
        <p:txBody>
          <a:bodyPr/>
          <a:lstStyle/>
          <a:p>
            <a:fld id="{1AC61109-E5EF-4ECC-A902-D610C199C847}" type="slidenum">
              <a:rPr lang="nl-NL" smtClean="0"/>
              <a:t>‹#›</a:t>
            </a:fld>
            <a:endParaRPr lang="nl-NL"/>
          </a:p>
        </p:txBody>
      </p:sp>
    </p:spTree>
    <p:extLst>
      <p:ext uri="{BB962C8B-B14F-4D97-AF65-F5344CB8AC3E}">
        <p14:creationId xmlns:p14="http://schemas.microsoft.com/office/powerpoint/2010/main" val="757443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NL"/>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p:cNvSpPr>
            <a:spLocks noGrp="1"/>
          </p:cNvSpPr>
          <p:nvPr>
            <p:ph type="dt" sz="half" idx="10"/>
          </p:nvPr>
        </p:nvSpPr>
        <p:spPr/>
        <p:txBody>
          <a:bodyPr/>
          <a:lstStyle/>
          <a:p>
            <a:r>
              <a:rPr lang="nl-NL" smtClean="0"/>
              <a:t>Working Group "Fab Labs and UN Sustainable Development Goals (SDGs)"</a:t>
            </a:r>
            <a:endParaRPr lang="nl-NL"/>
          </a:p>
        </p:txBody>
      </p:sp>
      <p:sp>
        <p:nvSpPr>
          <p:cNvPr id="5" name="Footer Placeholder 4"/>
          <p:cNvSpPr>
            <a:spLocks noGrp="1"/>
          </p:cNvSpPr>
          <p:nvPr>
            <p:ph type="ftr" sz="quarter" idx="11"/>
          </p:nvPr>
        </p:nvSpPr>
        <p:spPr/>
        <p:txBody>
          <a:bodyPr/>
          <a:lstStyle/>
          <a:p>
            <a:r>
              <a:rPr lang="nl-NL" smtClean="0"/>
              <a:t>Update 4 August 2021</a:t>
            </a:r>
            <a:endParaRPr lang="nl-NL"/>
          </a:p>
        </p:txBody>
      </p:sp>
      <p:sp>
        <p:nvSpPr>
          <p:cNvPr id="6" name="Slide Number Placeholder 5"/>
          <p:cNvSpPr>
            <a:spLocks noGrp="1"/>
          </p:cNvSpPr>
          <p:nvPr>
            <p:ph type="sldNum" sz="quarter" idx="12"/>
          </p:nvPr>
        </p:nvSpPr>
        <p:spPr/>
        <p:txBody>
          <a:bodyPr/>
          <a:lstStyle/>
          <a:p>
            <a:fld id="{1AC61109-E5EF-4ECC-A902-D610C199C847}" type="slidenum">
              <a:rPr lang="nl-NL" smtClean="0"/>
              <a:t>‹#›</a:t>
            </a:fld>
            <a:endParaRPr lang="nl-NL"/>
          </a:p>
        </p:txBody>
      </p:sp>
    </p:spTree>
    <p:extLst>
      <p:ext uri="{BB962C8B-B14F-4D97-AF65-F5344CB8AC3E}">
        <p14:creationId xmlns:p14="http://schemas.microsoft.com/office/powerpoint/2010/main" val="2143413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nl-NL"/>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nl-NL" smtClean="0"/>
              <a:t>Working Group "Fab Labs and UN Sustainable Development Goals (SDGs)"</a:t>
            </a:r>
            <a:endParaRPr lang="nl-NL"/>
          </a:p>
        </p:txBody>
      </p:sp>
      <p:sp>
        <p:nvSpPr>
          <p:cNvPr id="5" name="Footer Placeholder 4"/>
          <p:cNvSpPr>
            <a:spLocks noGrp="1"/>
          </p:cNvSpPr>
          <p:nvPr>
            <p:ph type="ftr" sz="quarter" idx="11"/>
          </p:nvPr>
        </p:nvSpPr>
        <p:spPr/>
        <p:txBody>
          <a:bodyPr/>
          <a:lstStyle/>
          <a:p>
            <a:r>
              <a:rPr lang="nl-NL" smtClean="0"/>
              <a:t>Update 4 August 2021</a:t>
            </a:r>
            <a:endParaRPr lang="nl-NL"/>
          </a:p>
        </p:txBody>
      </p:sp>
      <p:sp>
        <p:nvSpPr>
          <p:cNvPr id="6" name="Slide Number Placeholder 5"/>
          <p:cNvSpPr>
            <a:spLocks noGrp="1"/>
          </p:cNvSpPr>
          <p:nvPr>
            <p:ph type="sldNum" sz="quarter" idx="12"/>
          </p:nvPr>
        </p:nvSpPr>
        <p:spPr/>
        <p:txBody>
          <a:bodyPr/>
          <a:lstStyle/>
          <a:p>
            <a:fld id="{1AC61109-E5EF-4ECC-A902-D610C199C847}" type="slidenum">
              <a:rPr lang="nl-NL" smtClean="0"/>
              <a:t>‹#›</a:t>
            </a:fld>
            <a:endParaRPr lang="nl-NL"/>
          </a:p>
        </p:txBody>
      </p:sp>
    </p:spTree>
    <p:extLst>
      <p:ext uri="{BB962C8B-B14F-4D97-AF65-F5344CB8AC3E}">
        <p14:creationId xmlns:p14="http://schemas.microsoft.com/office/powerpoint/2010/main" val="1624656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NL"/>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Date Placeholder 4"/>
          <p:cNvSpPr>
            <a:spLocks noGrp="1"/>
          </p:cNvSpPr>
          <p:nvPr>
            <p:ph type="dt" sz="half" idx="10"/>
          </p:nvPr>
        </p:nvSpPr>
        <p:spPr/>
        <p:txBody>
          <a:bodyPr/>
          <a:lstStyle/>
          <a:p>
            <a:r>
              <a:rPr lang="nl-NL" smtClean="0"/>
              <a:t>Working Group "Fab Labs and UN Sustainable Development Goals (SDGs)"</a:t>
            </a:r>
            <a:endParaRPr lang="nl-NL"/>
          </a:p>
        </p:txBody>
      </p:sp>
      <p:sp>
        <p:nvSpPr>
          <p:cNvPr id="6" name="Footer Placeholder 5"/>
          <p:cNvSpPr>
            <a:spLocks noGrp="1"/>
          </p:cNvSpPr>
          <p:nvPr>
            <p:ph type="ftr" sz="quarter" idx="11"/>
          </p:nvPr>
        </p:nvSpPr>
        <p:spPr/>
        <p:txBody>
          <a:bodyPr/>
          <a:lstStyle/>
          <a:p>
            <a:r>
              <a:rPr lang="nl-NL" smtClean="0"/>
              <a:t>Update 4 August 2021</a:t>
            </a:r>
            <a:endParaRPr lang="nl-NL"/>
          </a:p>
        </p:txBody>
      </p:sp>
      <p:sp>
        <p:nvSpPr>
          <p:cNvPr id="7" name="Slide Number Placeholder 6"/>
          <p:cNvSpPr>
            <a:spLocks noGrp="1"/>
          </p:cNvSpPr>
          <p:nvPr>
            <p:ph type="sldNum" sz="quarter" idx="12"/>
          </p:nvPr>
        </p:nvSpPr>
        <p:spPr/>
        <p:txBody>
          <a:bodyPr/>
          <a:lstStyle/>
          <a:p>
            <a:fld id="{1AC61109-E5EF-4ECC-A902-D610C199C847}" type="slidenum">
              <a:rPr lang="nl-NL" smtClean="0"/>
              <a:t>‹#›</a:t>
            </a:fld>
            <a:endParaRPr lang="nl-NL"/>
          </a:p>
        </p:txBody>
      </p:sp>
    </p:spTree>
    <p:extLst>
      <p:ext uri="{BB962C8B-B14F-4D97-AF65-F5344CB8AC3E}">
        <p14:creationId xmlns:p14="http://schemas.microsoft.com/office/powerpoint/2010/main" val="5807406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nl-NL"/>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7" name="Date Placeholder 6"/>
          <p:cNvSpPr>
            <a:spLocks noGrp="1"/>
          </p:cNvSpPr>
          <p:nvPr>
            <p:ph type="dt" sz="half" idx="10"/>
          </p:nvPr>
        </p:nvSpPr>
        <p:spPr/>
        <p:txBody>
          <a:bodyPr/>
          <a:lstStyle/>
          <a:p>
            <a:r>
              <a:rPr lang="nl-NL" smtClean="0"/>
              <a:t>Working Group "Fab Labs and UN Sustainable Development Goals (SDGs)"</a:t>
            </a:r>
            <a:endParaRPr lang="nl-NL"/>
          </a:p>
        </p:txBody>
      </p:sp>
      <p:sp>
        <p:nvSpPr>
          <p:cNvPr id="8" name="Footer Placeholder 7"/>
          <p:cNvSpPr>
            <a:spLocks noGrp="1"/>
          </p:cNvSpPr>
          <p:nvPr>
            <p:ph type="ftr" sz="quarter" idx="11"/>
          </p:nvPr>
        </p:nvSpPr>
        <p:spPr/>
        <p:txBody>
          <a:bodyPr/>
          <a:lstStyle/>
          <a:p>
            <a:r>
              <a:rPr lang="nl-NL" smtClean="0"/>
              <a:t>Update 4 August 2021</a:t>
            </a:r>
            <a:endParaRPr lang="nl-NL"/>
          </a:p>
        </p:txBody>
      </p:sp>
      <p:sp>
        <p:nvSpPr>
          <p:cNvPr id="9" name="Slide Number Placeholder 8"/>
          <p:cNvSpPr>
            <a:spLocks noGrp="1"/>
          </p:cNvSpPr>
          <p:nvPr>
            <p:ph type="sldNum" sz="quarter" idx="12"/>
          </p:nvPr>
        </p:nvSpPr>
        <p:spPr/>
        <p:txBody>
          <a:bodyPr/>
          <a:lstStyle/>
          <a:p>
            <a:fld id="{1AC61109-E5EF-4ECC-A902-D610C199C847}" type="slidenum">
              <a:rPr lang="nl-NL" smtClean="0"/>
              <a:t>‹#›</a:t>
            </a:fld>
            <a:endParaRPr lang="nl-NL"/>
          </a:p>
        </p:txBody>
      </p:sp>
    </p:spTree>
    <p:extLst>
      <p:ext uri="{BB962C8B-B14F-4D97-AF65-F5344CB8AC3E}">
        <p14:creationId xmlns:p14="http://schemas.microsoft.com/office/powerpoint/2010/main" val="41258895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NL"/>
          </a:p>
        </p:txBody>
      </p:sp>
      <p:sp>
        <p:nvSpPr>
          <p:cNvPr id="3" name="Date Placeholder 2"/>
          <p:cNvSpPr>
            <a:spLocks noGrp="1"/>
          </p:cNvSpPr>
          <p:nvPr>
            <p:ph type="dt" sz="half" idx="10"/>
          </p:nvPr>
        </p:nvSpPr>
        <p:spPr/>
        <p:txBody>
          <a:bodyPr/>
          <a:lstStyle/>
          <a:p>
            <a:r>
              <a:rPr lang="nl-NL" smtClean="0"/>
              <a:t>Working Group "Fab Labs and UN Sustainable Development Goals (SDGs)"</a:t>
            </a:r>
            <a:endParaRPr lang="nl-NL"/>
          </a:p>
        </p:txBody>
      </p:sp>
      <p:sp>
        <p:nvSpPr>
          <p:cNvPr id="4" name="Footer Placeholder 3"/>
          <p:cNvSpPr>
            <a:spLocks noGrp="1"/>
          </p:cNvSpPr>
          <p:nvPr>
            <p:ph type="ftr" sz="quarter" idx="11"/>
          </p:nvPr>
        </p:nvSpPr>
        <p:spPr/>
        <p:txBody>
          <a:bodyPr/>
          <a:lstStyle/>
          <a:p>
            <a:r>
              <a:rPr lang="nl-NL" smtClean="0"/>
              <a:t>Update 4 August 2021</a:t>
            </a:r>
            <a:endParaRPr lang="nl-NL"/>
          </a:p>
        </p:txBody>
      </p:sp>
      <p:sp>
        <p:nvSpPr>
          <p:cNvPr id="5" name="Slide Number Placeholder 4"/>
          <p:cNvSpPr>
            <a:spLocks noGrp="1"/>
          </p:cNvSpPr>
          <p:nvPr>
            <p:ph type="sldNum" sz="quarter" idx="12"/>
          </p:nvPr>
        </p:nvSpPr>
        <p:spPr/>
        <p:txBody>
          <a:bodyPr/>
          <a:lstStyle/>
          <a:p>
            <a:fld id="{1AC61109-E5EF-4ECC-A902-D610C199C847}" type="slidenum">
              <a:rPr lang="nl-NL" smtClean="0"/>
              <a:t>‹#›</a:t>
            </a:fld>
            <a:endParaRPr lang="nl-NL"/>
          </a:p>
        </p:txBody>
      </p:sp>
    </p:spTree>
    <p:extLst>
      <p:ext uri="{BB962C8B-B14F-4D97-AF65-F5344CB8AC3E}">
        <p14:creationId xmlns:p14="http://schemas.microsoft.com/office/powerpoint/2010/main" val="2721302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nl-NL" smtClean="0"/>
              <a:t>Working Group "Fab Labs and UN Sustainable Development Goals (SDGs)"</a:t>
            </a:r>
            <a:endParaRPr lang="nl-NL"/>
          </a:p>
        </p:txBody>
      </p:sp>
      <p:sp>
        <p:nvSpPr>
          <p:cNvPr id="3" name="Footer Placeholder 2"/>
          <p:cNvSpPr>
            <a:spLocks noGrp="1"/>
          </p:cNvSpPr>
          <p:nvPr>
            <p:ph type="ftr" sz="quarter" idx="11"/>
          </p:nvPr>
        </p:nvSpPr>
        <p:spPr/>
        <p:txBody>
          <a:bodyPr/>
          <a:lstStyle/>
          <a:p>
            <a:r>
              <a:rPr lang="nl-NL" smtClean="0"/>
              <a:t>Update 4 August 2021</a:t>
            </a:r>
            <a:endParaRPr lang="nl-NL"/>
          </a:p>
        </p:txBody>
      </p:sp>
      <p:sp>
        <p:nvSpPr>
          <p:cNvPr id="4" name="Slide Number Placeholder 3"/>
          <p:cNvSpPr>
            <a:spLocks noGrp="1"/>
          </p:cNvSpPr>
          <p:nvPr>
            <p:ph type="sldNum" sz="quarter" idx="12"/>
          </p:nvPr>
        </p:nvSpPr>
        <p:spPr/>
        <p:txBody>
          <a:bodyPr/>
          <a:lstStyle/>
          <a:p>
            <a:fld id="{1AC61109-E5EF-4ECC-A902-D610C199C847}" type="slidenum">
              <a:rPr lang="nl-NL" smtClean="0"/>
              <a:t>‹#›</a:t>
            </a:fld>
            <a:endParaRPr lang="nl-NL"/>
          </a:p>
        </p:txBody>
      </p:sp>
    </p:spTree>
    <p:extLst>
      <p:ext uri="{BB962C8B-B14F-4D97-AF65-F5344CB8AC3E}">
        <p14:creationId xmlns:p14="http://schemas.microsoft.com/office/powerpoint/2010/main" val="30603150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endParaRPr lang="nl-NL"/>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nl-NL" smtClean="0"/>
              <a:t>Working Group "Fab Labs and UN Sustainable Development Goals (SDGs)"</a:t>
            </a:r>
            <a:endParaRPr lang="nl-NL"/>
          </a:p>
        </p:txBody>
      </p:sp>
      <p:sp>
        <p:nvSpPr>
          <p:cNvPr id="6" name="Footer Placeholder 5"/>
          <p:cNvSpPr>
            <a:spLocks noGrp="1"/>
          </p:cNvSpPr>
          <p:nvPr>
            <p:ph type="ftr" sz="quarter" idx="11"/>
          </p:nvPr>
        </p:nvSpPr>
        <p:spPr/>
        <p:txBody>
          <a:bodyPr/>
          <a:lstStyle/>
          <a:p>
            <a:r>
              <a:rPr lang="nl-NL" smtClean="0"/>
              <a:t>Update 4 August 2021</a:t>
            </a:r>
            <a:endParaRPr lang="nl-NL"/>
          </a:p>
        </p:txBody>
      </p:sp>
      <p:sp>
        <p:nvSpPr>
          <p:cNvPr id="7" name="Slide Number Placeholder 6"/>
          <p:cNvSpPr>
            <a:spLocks noGrp="1"/>
          </p:cNvSpPr>
          <p:nvPr>
            <p:ph type="sldNum" sz="quarter" idx="12"/>
          </p:nvPr>
        </p:nvSpPr>
        <p:spPr/>
        <p:txBody>
          <a:bodyPr/>
          <a:lstStyle/>
          <a:p>
            <a:fld id="{1AC61109-E5EF-4ECC-A902-D610C199C847}" type="slidenum">
              <a:rPr lang="nl-NL" smtClean="0"/>
              <a:t>‹#›</a:t>
            </a:fld>
            <a:endParaRPr lang="nl-NL"/>
          </a:p>
        </p:txBody>
      </p:sp>
    </p:spTree>
    <p:extLst>
      <p:ext uri="{BB962C8B-B14F-4D97-AF65-F5344CB8AC3E}">
        <p14:creationId xmlns:p14="http://schemas.microsoft.com/office/powerpoint/2010/main" val="3428529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endParaRPr lang="nl-NL"/>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nl-NL" smtClean="0"/>
              <a:t>Working Group "Fab Labs and UN Sustainable Development Goals (SDGs)"</a:t>
            </a:r>
            <a:endParaRPr lang="nl-NL"/>
          </a:p>
        </p:txBody>
      </p:sp>
      <p:sp>
        <p:nvSpPr>
          <p:cNvPr id="6" name="Footer Placeholder 5"/>
          <p:cNvSpPr>
            <a:spLocks noGrp="1"/>
          </p:cNvSpPr>
          <p:nvPr>
            <p:ph type="ftr" sz="quarter" idx="11"/>
          </p:nvPr>
        </p:nvSpPr>
        <p:spPr/>
        <p:txBody>
          <a:bodyPr/>
          <a:lstStyle/>
          <a:p>
            <a:r>
              <a:rPr lang="nl-NL" smtClean="0"/>
              <a:t>Update 4 August 2021</a:t>
            </a:r>
            <a:endParaRPr lang="nl-NL"/>
          </a:p>
        </p:txBody>
      </p:sp>
      <p:sp>
        <p:nvSpPr>
          <p:cNvPr id="7" name="Slide Number Placeholder 6"/>
          <p:cNvSpPr>
            <a:spLocks noGrp="1"/>
          </p:cNvSpPr>
          <p:nvPr>
            <p:ph type="sldNum" sz="quarter" idx="12"/>
          </p:nvPr>
        </p:nvSpPr>
        <p:spPr/>
        <p:txBody>
          <a:bodyPr/>
          <a:lstStyle/>
          <a:p>
            <a:fld id="{1AC61109-E5EF-4ECC-A902-D610C199C847}" type="slidenum">
              <a:rPr lang="nl-NL" smtClean="0"/>
              <a:t>‹#›</a:t>
            </a:fld>
            <a:endParaRPr lang="nl-NL"/>
          </a:p>
        </p:txBody>
      </p:sp>
    </p:spTree>
    <p:extLst>
      <p:ext uri="{BB962C8B-B14F-4D97-AF65-F5344CB8AC3E}">
        <p14:creationId xmlns:p14="http://schemas.microsoft.com/office/powerpoint/2010/main" val="23993722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endParaRPr lang="nl-NL"/>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nl-NL" smtClean="0"/>
              <a:t>Working Group "Fab Labs and UN Sustainable Development Goals (SDGs)"</a:t>
            </a:r>
            <a:endParaRPr lang="nl-NL"/>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smtClean="0"/>
              <a:t>Update 4 August 2021</a:t>
            </a:r>
            <a:endParaRPr lang="nl-NL"/>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AC61109-E5EF-4ECC-A902-D610C199C847}" type="slidenum">
              <a:rPr lang="nl-NL" smtClean="0"/>
              <a:t>‹#›</a:t>
            </a:fld>
            <a:endParaRPr lang="nl-NL"/>
          </a:p>
        </p:txBody>
      </p:sp>
    </p:spTree>
    <p:extLst>
      <p:ext uri="{BB962C8B-B14F-4D97-AF65-F5344CB8AC3E}">
        <p14:creationId xmlns:p14="http://schemas.microsoft.com/office/powerpoint/2010/main" val="3009529913"/>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 id="2147483852" r:id="rId12"/>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bit.ly/fab-sdgs-fr" TargetMode="External"/><Relationship Id="rId2" Type="http://schemas.openxmlformats.org/officeDocument/2006/relationships/hyperlink" Target="https://bit.ly/fab-sdgs-en" TargetMode="External"/><Relationship Id="rId1" Type="http://schemas.openxmlformats.org/officeDocument/2006/relationships/slideLayout" Target="../slideLayouts/slideLayout2.xml"/><Relationship Id="rId5" Type="http://schemas.openxmlformats.org/officeDocument/2006/relationships/hyperlink" Target="https://bit.ly/fab-sdgs-nl" TargetMode="External"/><Relationship Id="rId4" Type="http://schemas.openxmlformats.org/officeDocument/2006/relationships/hyperlink" Target="https://bit.ly/fab-sdgs-es"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bit.ly/fablist-sdgs" TargetMode="Externa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bit.ly/fab14-sdgs-fablabmanager"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bit.ly/fablist-sdgs" TargetMode="External"/><Relationship Id="rId2" Type="http://schemas.openxmlformats.org/officeDocument/2006/relationships/hyperlink" Target="https://bit.ly/fab14-sdgs-form"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bit.ly/fab16-evaluation"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s://bit.ly/fab-sdgs-nl" TargetMode="External"/><Relationship Id="rId3" Type="http://schemas.openxmlformats.org/officeDocument/2006/relationships/hyperlink" Target="https://gitlab.fabcloud.org/fl-management/fl-sdgs/sdg-workshop" TargetMode="External"/><Relationship Id="rId7" Type="http://schemas.openxmlformats.org/officeDocument/2006/relationships/hyperlink" Target="https://bit.ly/fab-sdgs-es" TargetMode="External"/><Relationship Id="rId12" Type="http://schemas.openxmlformats.org/officeDocument/2006/relationships/hyperlink" Target="https://trello.com/b/SjP68HUc/sdg-icons-in-languages" TargetMode="External"/><Relationship Id="rId2" Type="http://schemas.openxmlformats.org/officeDocument/2006/relationships/hyperlink" Target="https://bit.ly/fab16-sdgs" TargetMode="External"/><Relationship Id="rId1" Type="http://schemas.openxmlformats.org/officeDocument/2006/relationships/slideLayout" Target="../slideLayouts/slideLayout2.xml"/><Relationship Id="rId6" Type="http://schemas.openxmlformats.org/officeDocument/2006/relationships/hyperlink" Target="https://bit.ly/fab-sdgs-fr" TargetMode="External"/><Relationship Id="rId11" Type="http://schemas.openxmlformats.org/officeDocument/2006/relationships/hyperlink" Target="http://www.un.org/sustainabledevelopment/sustainable-development-goals/" TargetMode="External"/><Relationship Id="rId5" Type="http://schemas.openxmlformats.org/officeDocument/2006/relationships/hyperlink" Target="https://bit.ly/fab-sdgs-en" TargetMode="External"/><Relationship Id="rId10" Type="http://schemas.openxmlformats.org/officeDocument/2006/relationships/hyperlink" Target="https://bit.ly/fab16-evaluation" TargetMode="External"/><Relationship Id="rId4" Type="http://schemas.openxmlformats.org/officeDocument/2006/relationships/hyperlink" Target="https://bit.ly/fab14-sdgs-fablabmanager" TargetMode="External"/><Relationship Id="rId9" Type="http://schemas.openxmlformats.org/officeDocument/2006/relationships/hyperlink" Target="https://bit.ly/fab14-sdgs-form" TargetMode="External"/></Relationships>
</file>

<file path=ppt/slides/_rels/slide25.xml.rels><?xml version="1.0" encoding="UTF-8" standalone="yes"?>
<Relationships xmlns="http://schemas.openxmlformats.org/package/2006/relationships"><Relationship Id="rId2" Type="http://schemas.openxmlformats.org/officeDocument/2006/relationships/hyperlink" Target="mailto:pvdh@sofos.n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a:xfrm>
            <a:off x="685800" y="2693367"/>
            <a:ext cx="7772400" cy="1102519"/>
          </a:xfrm>
        </p:spPr>
        <p:txBody>
          <a:bodyPr>
            <a:noAutofit/>
          </a:bodyPr>
          <a:lstStyle/>
          <a:p>
            <a:r>
              <a:rPr lang="en-US" sz="2800" dirty="0"/>
              <a:t>How to align your Fab Lab / Makerspace with the U.N. Sustainable Development Goals (SDGs)</a:t>
            </a:r>
            <a:endParaRPr lang="nl-NL" sz="2800" dirty="0"/>
          </a:p>
        </p:txBody>
      </p:sp>
      <p:sp>
        <p:nvSpPr>
          <p:cNvPr id="2" name="Subtitle 1"/>
          <p:cNvSpPr>
            <a:spLocks noGrp="1"/>
          </p:cNvSpPr>
          <p:nvPr>
            <p:ph type="subTitle" idx="1"/>
          </p:nvPr>
        </p:nvSpPr>
        <p:spPr>
          <a:xfrm>
            <a:off x="1371600" y="3867894"/>
            <a:ext cx="6400800" cy="648072"/>
          </a:xfrm>
        </p:spPr>
        <p:txBody>
          <a:bodyPr>
            <a:normAutofit/>
          </a:bodyPr>
          <a:lstStyle/>
          <a:p>
            <a:r>
              <a:rPr lang="en-US" sz="1000" dirty="0">
                <a:solidFill>
                  <a:schemeClr val="tx1"/>
                </a:solidFill>
              </a:rPr>
              <a:t>Working Group “Fab Labs and UN Sustainable Development Goals (SDGs</a:t>
            </a:r>
            <a:r>
              <a:rPr lang="en-US" sz="1000" dirty="0" smtClean="0">
                <a:solidFill>
                  <a:schemeClr val="tx1"/>
                </a:solidFill>
              </a:rPr>
              <a:t>)”</a:t>
            </a:r>
            <a:endParaRPr lang="nl-NL" sz="1000" dirty="0">
              <a:solidFill>
                <a:schemeClr val="tx1"/>
              </a:solidFill>
            </a:endParaRPr>
          </a:p>
          <a:p>
            <a:r>
              <a:rPr lang="nl-NL" sz="1000" dirty="0" smtClean="0">
                <a:solidFill>
                  <a:schemeClr val="tx1"/>
                </a:solidFill>
              </a:rPr>
              <a:t>FAB16 – 16th International </a:t>
            </a:r>
            <a:r>
              <a:rPr lang="nl-NL" sz="1000" dirty="0">
                <a:solidFill>
                  <a:schemeClr val="tx1"/>
                </a:solidFill>
              </a:rPr>
              <a:t>Fab Lab </a:t>
            </a:r>
            <a:r>
              <a:rPr lang="nl-NL" sz="1000" dirty="0" smtClean="0">
                <a:solidFill>
                  <a:schemeClr val="tx1"/>
                </a:solidFill>
              </a:rPr>
              <a:t>ONLINE Conference</a:t>
            </a:r>
            <a:r>
              <a:rPr lang="nl-NL" sz="1000" dirty="0">
                <a:solidFill>
                  <a:schemeClr val="tx1"/>
                </a:solidFill>
              </a:rPr>
              <a:t>, </a:t>
            </a:r>
            <a:r>
              <a:rPr lang="nl-NL" sz="1000" dirty="0" smtClean="0">
                <a:solidFill>
                  <a:schemeClr val="tx1"/>
                </a:solidFill>
              </a:rPr>
              <a:t>Montréal, Canada, August 9-15, 2021</a:t>
            </a:r>
          </a:p>
          <a:p>
            <a:r>
              <a:rPr lang="en-US" sz="1000" dirty="0">
                <a:solidFill>
                  <a:schemeClr val="tx1"/>
                </a:solidFill>
              </a:rPr>
              <a:t>This work is licensed under a </a:t>
            </a:r>
            <a:r>
              <a:rPr lang="en-US" sz="1000" dirty="0">
                <a:solidFill>
                  <a:schemeClr val="tx1"/>
                </a:solidFill>
                <a:hlinkClick r:id="rId3"/>
              </a:rPr>
              <a:t>Creative Commons Attribution 4.0 International License</a:t>
            </a:r>
            <a:r>
              <a:rPr lang="en-US" sz="1000" dirty="0">
                <a:solidFill>
                  <a:schemeClr val="tx1"/>
                </a:solidFill>
              </a:rPr>
              <a:t>.</a:t>
            </a:r>
            <a:r>
              <a:rPr lang="en-US" sz="1000" u="sng" dirty="0">
                <a:solidFill>
                  <a:schemeClr val="tx1"/>
                </a:solidFill>
              </a:rPr>
              <a:t> </a:t>
            </a:r>
            <a:endParaRPr lang="nl-NL" sz="1000" dirty="0">
              <a:solidFill>
                <a:schemeClr val="tx1"/>
              </a:solidFill>
            </a:endParaRPr>
          </a:p>
        </p:txBody>
      </p:sp>
      <p:sp>
        <p:nvSpPr>
          <p:cNvPr id="4" name="Date Placeholder 3"/>
          <p:cNvSpPr>
            <a:spLocks noGrp="1"/>
          </p:cNvSpPr>
          <p:nvPr>
            <p:ph type="dt" sz="half" idx="10"/>
          </p:nvPr>
        </p:nvSpPr>
        <p:spPr/>
        <p:txBody>
          <a:bodyPr/>
          <a:lstStyle/>
          <a:p>
            <a:r>
              <a:rPr lang="nl-NL" dirty="0" smtClean="0"/>
              <a:t>Working Group "Fab Labs and UN Sustainable Development Goals (SDGs)"</a:t>
            </a:r>
            <a:endParaRPr lang="nl-NL" dirty="0"/>
          </a:p>
        </p:txBody>
      </p:sp>
      <p:sp>
        <p:nvSpPr>
          <p:cNvPr id="5" name="Footer Placeholder 4"/>
          <p:cNvSpPr>
            <a:spLocks noGrp="1"/>
          </p:cNvSpPr>
          <p:nvPr>
            <p:ph type="ftr" sz="quarter" idx="11"/>
          </p:nvPr>
        </p:nvSpPr>
        <p:spPr/>
        <p:txBody>
          <a:bodyPr/>
          <a:lstStyle/>
          <a:p>
            <a:r>
              <a:rPr lang="nl-NL" dirty="0" smtClean="0"/>
              <a:t>Update 4 August 2021</a:t>
            </a:r>
          </a:p>
        </p:txBody>
      </p:sp>
      <p:sp>
        <p:nvSpPr>
          <p:cNvPr id="6" name="Slide Number Placeholder 5"/>
          <p:cNvSpPr>
            <a:spLocks noGrp="1"/>
          </p:cNvSpPr>
          <p:nvPr>
            <p:ph type="sldNum" sz="quarter" idx="12"/>
          </p:nvPr>
        </p:nvSpPr>
        <p:spPr/>
        <p:txBody>
          <a:bodyPr/>
          <a:lstStyle/>
          <a:p>
            <a:fld id="{1AC61109-E5EF-4ECC-A902-D610C199C847}" type="slidenum">
              <a:rPr lang="nl-NL" smtClean="0"/>
              <a:pPr/>
              <a:t>1</a:t>
            </a:fld>
            <a:endParaRPr lang="nl-NL" dirty="0"/>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77888" y="267494"/>
            <a:ext cx="2286000" cy="2274094"/>
          </a:xfrm>
          <a:prstGeom prst="rect">
            <a:avLst/>
          </a:prstGeom>
        </p:spPr>
      </p:pic>
      <p:pic>
        <p:nvPicPr>
          <p:cNvPr id="13314" name="Picture 2">
            <a:hlinkClick r:id="rId3"/>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52900" y="4510525"/>
            <a:ext cx="838200" cy="295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82282" y="267494"/>
            <a:ext cx="2274094" cy="2274094"/>
          </a:xfrm>
          <a:prstGeom prst="rect">
            <a:avLst/>
          </a:prstGeom>
        </p:spPr>
      </p:pic>
    </p:spTree>
    <p:extLst>
      <p:ext uri="{BB962C8B-B14F-4D97-AF65-F5344CB8AC3E}">
        <p14:creationId xmlns:p14="http://schemas.microsoft.com/office/powerpoint/2010/main" val="30431849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3. Determine the SDG Profile for your </a:t>
            </a:r>
            <a:r>
              <a:rPr lang="en-US" sz="3600" dirty="0" err="1" smtClean="0"/>
              <a:t>fablab</a:t>
            </a:r>
            <a:endParaRPr lang="nl-NL" sz="3600" dirty="0"/>
          </a:p>
        </p:txBody>
      </p:sp>
      <p:sp>
        <p:nvSpPr>
          <p:cNvPr id="13" name="Content Placeholder 12"/>
          <p:cNvSpPr>
            <a:spLocks noGrp="1"/>
          </p:cNvSpPr>
          <p:nvPr>
            <p:ph idx="1"/>
          </p:nvPr>
        </p:nvSpPr>
        <p:spPr/>
        <p:txBody>
          <a:bodyPr/>
          <a:lstStyle/>
          <a:p>
            <a:endParaRPr lang="nl-NL" dirty="0"/>
          </a:p>
        </p:txBody>
      </p:sp>
      <p:sp>
        <p:nvSpPr>
          <p:cNvPr id="4" name="Date Placeholder 3"/>
          <p:cNvSpPr>
            <a:spLocks noGrp="1"/>
          </p:cNvSpPr>
          <p:nvPr>
            <p:ph type="dt" sz="half" idx="10"/>
          </p:nvPr>
        </p:nvSpPr>
        <p:spPr/>
        <p:txBody>
          <a:bodyPr/>
          <a:lstStyle/>
          <a:p>
            <a:r>
              <a:rPr lang="nl-NL" smtClean="0"/>
              <a:t>Working Group "Fab Labs and UN Sustainable Development Goals (SDGs)"</a:t>
            </a:r>
            <a:endParaRPr lang="nl-NL"/>
          </a:p>
        </p:txBody>
      </p:sp>
      <p:sp>
        <p:nvSpPr>
          <p:cNvPr id="5" name="Footer Placeholder 4"/>
          <p:cNvSpPr>
            <a:spLocks noGrp="1"/>
          </p:cNvSpPr>
          <p:nvPr>
            <p:ph type="ftr" sz="quarter" idx="11"/>
          </p:nvPr>
        </p:nvSpPr>
        <p:spPr/>
        <p:txBody>
          <a:bodyPr/>
          <a:lstStyle/>
          <a:p>
            <a:r>
              <a:rPr lang="nl-NL" smtClean="0"/>
              <a:t>Update 4 August 2021</a:t>
            </a:r>
            <a:endParaRPr lang="nl-NL"/>
          </a:p>
        </p:txBody>
      </p:sp>
      <p:sp>
        <p:nvSpPr>
          <p:cNvPr id="6" name="Slide Number Placeholder 5"/>
          <p:cNvSpPr>
            <a:spLocks noGrp="1"/>
          </p:cNvSpPr>
          <p:nvPr>
            <p:ph type="sldNum" sz="quarter" idx="12"/>
          </p:nvPr>
        </p:nvSpPr>
        <p:spPr/>
        <p:txBody>
          <a:bodyPr/>
          <a:lstStyle/>
          <a:p>
            <a:fld id="{1AC61109-E5EF-4ECC-A902-D610C199C847}" type="slidenum">
              <a:rPr lang="nl-NL" smtClean="0"/>
              <a:pPr/>
              <a:t>10</a:t>
            </a:fld>
            <a:endParaRPr lang="nl-NL"/>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0750" y="1471600"/>
            <a:ext cx="4762500" cy="293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60800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8856" y="996856"/>
            <a:ext cx="6827520" cy="38071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itle 13"/>
          <p:cNvSpPr>
            <a:spLocks noGrp="1"/>
          </p:cNvSpPr>
          <p:nvPr>
            <p:ph type="title"/>
          </p:nvPr>
        </p:nvSpPr>
        <p:spPr/>
        <p:txBody>
          <a:bodyPr>
            <a:noAutofit/>
          </a:bodyPr>
          <a:lstStyle/>
          <a:p>
            <a:r>
              <a:rPr lang="en-US" sz="3600" dirty="0" smtClean="0"/>
              <a:t>3. Determine the SDG Profile for your </a:t>
            </a:r>
            <a:r>
              <a:rPr lang="en-US" sz="3600" dirty="0" err="1" smtClean="0"/>
              <a:t>fablab</a:t>
            </a:r>
            <a:endParaRPr lang="nl-NL" sz="3600" dirty="0"/>
          </a:p>
        </p:txBody>
      </p:sp>
      <p:sp>
        <p:nvSpPr>
          <p:cNvPr id="5" name="Date Placeholder 4"/>
          <p:cNvSpPr>
            <a:spLocks noGrp="1"/>
          </p:cNvSpPr>
          <p:nvPr>
            <p:ph type="dt" sz="half" idx="10"/>
          </p:nvPr>
        </p:nvSpPr>
        <p:spPr/>
        <p:txBody>
          <a:bodyPr/>
          <a:lstStyle/>
          <a:p>
            <a:r>
              <a:rPr lang="nl-NL" smtClean="0"/>
              <a:t>Working Group "Fab Labs and UN Sustainable Development Goals (SDGs)"</a:t>
            </a:r>
            <a:endParaRPr lang="nl-NL"/>
          </a:p>
        </p:txBody>
      </p:sp>
      <p:sp>
        <p:nvSpPr>
          <p:cNvPr id="6" name="Footer Placeholder 5"/>
          <p:cNvSpPr>
            <a:spLocks noGrp="1"/>
          </p:cNvSpPr>
          <p:nvPr>
            <p:ph type="ftr" sz="quarter" idx="11"/>
          </p:nvPr>
        </p:nvSpPr>
        <p:spPr/>
        <p:txBody>
          <a:bodyPr/>
          <a:lstStyle/>
          <a:p>
            <a:r>
              <a:rPr lang="nl-NL" smtClean="0"/>
              <a:t>Update 4 August 2021</a:t>
            </a:r>
            <a:endParaRPr lang="nl-NL"/>
          </a:p>
        </p:txBody>
      </p:sp>
      <p:sp>
        <p:nvSpPr>
          <p:cNvPr id="7" name="Slide Number Placeholder 6"/>
          <p:cNvSpPr>
            <a:spLocks noGrp="1"/>
          </p:cNvSpPr>
          <p:nvPr>
            <p:ph type="sldNum" sz="quarter" idx="12"/>
          </p:nvPr>
        </p:nvSpPr>
        <p:spPr/>
        <p:txBody>
          <a:bodyPr/>
          <a:lstStyle/>
          <a:p>
            <a:fld id="{1AC61109-E5EF-4ECC-A902-D610C199C847}" type="slidenum">
              <a:rPr lang="nl-NL" smtClean="0"/>
              <a:pPr/>
              <a:t>11</a:t>
            </a:fld>
            <a:endParaRPr lang="nl-NL"/>
          </a:p>
        </p:txBody>
      </p:sp>
    </p:spTree>
    <p:extLst>
      <p:ext uri="{BB962C8B-B14F-4D97-AF65-F5344CB8AC3E}">
        <p14:creationId xmlns:p14="http://schemas.microsoft.com/office/powerpoint/2010/main" val="1994635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3. Determine the SDG Profile for your </a:t>
            </a:r>
            <a:r>
              <a:rPr lang="en-US" sz="3600" dirty="0" err="1" smtClean="0"/>
              <a:t>fablab</a:t>
            </a:r>
            <a:endParaRPr lang="nl-NL" sz="3600" dirty="0"/>
          </a:p>
        </p:txBody>
      </p:sp>
      <p:sp>
        <p:nvSpPr>
          <p:cNvPr id="3" name="Date Placeholder 2"/>
          <p:cNvSpPr>
            <a:spLocks noGrp="1"/>
          </p:cNvSpPr>
          <p:nvPr>
            <p:ph type="dt" sz="half" idx="10"/>
          </p:nvPr>
        </p:nvSpPr>
        <p:spPr/>
        <p:txBody>
          <a:bodyPr/>
          <a:lstStyle/>
          <a:p>
            <a:r>
              <a:rPr lang="nl-NL" smtClean="0"/>
              <a:t>Working Group "Fab Labs and UN Sustainable Development Goals (SDGs)"</a:t>
            </a:r>
            <a:endParaRPr lang="nl-NL"/>
          </a:p>
        </p:txBody>
      </p:sp>
      <p:sp>
        <p:nvSpPr>
          <p:cNvPr id="4" name="Footer Placeholder 3"/>
          <p:cNvSpPr>
            <a:spLocks noGrp="1"/>
          </p:cNvSpPr>
          <p:nvPr>
            <p:ph type="ftr" sz="quarter" idx="11"/>
          </p:nvPr>
        </p:nvSpPr>
        <p:spPr/>
        <p:txBody>
          <a:bodyPr/>
          <a:lstStyle/>
          <a:p>
            <a:r>
              <a:rPr lang="nl-NL" smtClean="0"/>
              <a:t>Update 4 August 2021</a:t>
            </a:r>
            <a:endParaRPr lang="nl-NL" dirty="0"/>
          </a:p>
        </p:txBody>
      </p:sp>
      <p:sp>
        <p:nvSpPr>
          <p:cNvPr id="5" name="Slide Number Placeholder 4"/>
          <p:cNvSpPr>
            <a:spLocks noGrp="1"/>
          </p:cNvSpPr>
          <p:nvPr>
            <p:ph type="sldNum" sz="quarter" idx="12"/>
          </p:nvPr>
        </p:nvSpPr>
        <p:spPr/>
        <p:txBody>
          <a:bodyPr/>
          <a:lstStyle/>
          <a:p>
            <a:fld id="{1AC61109-E5EF-4ECC-A902-D610C199C847}" type="slidenum">
              <a:rPr lang="nl-NL" smtClean="0"/>
              <a:t>12</a:t>
            </a:fld>
            <a:endParaRPr lang="nl-NL"/>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0473" y="1131590"/>
            <a:ext cx="2405663" cy="36827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653268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4. Plan a better match with your SDG Profile</a:t>
            </a:r>
            <a:endParaRPr lang="nl-NL" sz="3600" dirty="0"/>
          </a:p>
        </p:txBody>
      </p:sp>
      <p:sp>
        <p:nvSpPr>
          <p:cNvPr id="14" name="Content Placeholder 13"/>
          <p:cNvSpPr>
            <a:spLocks noGrp="1"/>
          </p:cNvSpPr>
          <p:nvPr>
            <p:ph idx="1"/>
          </p:nvPr>
        </p:nvSpPr>
        <p:spPr/>
        <p:txBody>
          <a:bodyPr/>
          <a:lstStyle/>
          <a:p>
            <a:endParaRPr lang="nl-NL" dirty="0"/>
          </a:p>
        </p:txBody>
      </p:sp>
      <p:sp>
        <p:nvSpPr>
          <p:cNvPr id="4" name="Date Placeholder 3"/>
          <p:cNvSpPr>
            <a:spLocks noGrp="1"/>
          </p:cNvSpPr>
          <p:nvPr>
            <p:ph type="dt" sz="half" idx="10"/>
          </p:nvPr>
        </p:nvSpPr>
        <p:spPr/>
        <p:txBody>
          <a:bodyPr/>
          <a:lstStyle/>
          <a:p>
            <a:r>
              <a:rPr lang="nl-NL" smtClean="0"/>
              <a:t>Working Group "Fab Labs and UN Sustainable Development Goals (SDGs)"</a:t>
            </a:r>
            <a:endParaRPr lang="nl-NL"/>
          </a:p>
        </p:txBody>
      </p:sp>
      <p:sp>
        <p:nvSpPr>
          <p:cNvPr id="5" name="Footer Placeholder 4"/>
          <p:cNvSpPr>
            <a:spLocks noGrp="1"/>
          </p:cNvSpPr>
          <p:nvPr>
            <p:ph type="ftr" sz="quarter" idx="11"/>
          </p:nvPr>
        </p:nvSpPr>
        <p:spPr/>
        <p:txBody>
          <a:bodyPr/>
          <a:lstStyle/>
          <a:p>
            <a:r>
              <a:rPr lang="nl-NL" smtClean="0"/>
              <a:t>Update 4 August 2021</a:t>
            </a:r>
            <a:endParaRPr lang="nl-NL"/>
          </a:p>
        </p:txBody>
      </p:sp>
      <p:sp>
        <p:nvSpPr>
          <p:cNvPr id="6" name="Slide Number Placeholder 5"/>
          <p:cNvSpPr>
            <a:spLocks noGrp="1"/>
          </p:cNvSpPr>
          <p:nvPr>
            <p:ph type="sldNum" sz="quarter" idx="12"/>
          </p:nvPr>
        </p:nvSpPr>
        <p:spPr/>
        <p:txBody>
          <a:bodyPr/>
          <a:lstStyle/>
          <a:p>
            <a:fld id="{1AC61109-E5EF-4ECC-A902-D610C199C847}" type="slidenum">
              <a:rPr lang="nl-NL" smtClean="0"/>
              <a:pPr/>
              <a:t>13</a:t>
            </a:fld>
            <a:endParaRPr lang="nl-NL"/>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8389" y="1603764"/>
            <a:ext cx="4467225" cy="2581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67260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4. Plan a better match with your SDG Profile</a:t>
            </a:r>
            <a:endParaRPr lang="nl-NL" sz="3600" dirty="0"/>
          </a:p>
        </p:txBody>
      </p:sp>
      <p:sp>
        <p:nvSpPr>
          <p:cNvPr id="14" name="Content Placeholder 13"/>
          <p:cNvSpPr>
            <a:spLocks noGrp="1"/>
          </p:cNvSpPr>
          <p:nvPr>
            <p:ph idx="1"/>
          </p:nvPr>
        </p:nvSpPr>
        <p:spPr/>
        <p:txBody>
          <a:bodyPr>
            <a:normAutofit fontScale="92500" lnSpcReduction="20000"/>
          </a:bodyPr>
          <a:lstStyle/>
          <a:p>
            <a:r>
              <a:rPr lang="en-US" dirty="0" smtClean="0"/>
              <a:t>Look at your SDG Profile’s underlying targets</a:t>
            </a:r>
          </a:p>
          <a:p>
            <a:r>
              <a:rPr lang="en-US" dirty="0" smtClean="0"/>
              <a:t>Browse the texts for appealing issues</a:t>
            </a:r>
          </a:p>
          <a:p>
            <a:r>
              <a:rPr lang="en-US" dirty="0" smtClean="0"/>
              <a:t>Use our tool, an interactive and searchable </a:t>
            </a:r>
            <a:r>
              <a:rPr lang="en-US" dirty="0" err="1" smtClean="0"/>
              <a:t>mindmap</a:t>
            </a:r>
            <a:endParaRPr lang="en-US" dirty="0" smtClean="0"/>
          </a:p>
          <a:p>
            <a:pPr lvl="1"/>
            <a:r>
              <a:rPr lang="en-US" dirty="0" smtClean="0"/>
              <a:t>English: </a:t>
            </a:r>
            <a:r>
              <a:rPr lang="en-US" dirty="0" smtClean="0">
                <a:hlinkClick r:id="rId2"/>
              </a:rPr>
              <a:t>https://bit.ly/fab-sdgs-en</a:t>
            </a:r>
            <a:endParaRPr lang="en-US" dirty="0" smtClean="0"/>
          </a:p>
          <a:p>
            <a:pPr lvl="1"/>
            <a:r>
              <a:rPr lang="en-US" dirty="0" err="1" smtClean="0"/>
              <a:t>Français</a:t>
            </a:r>
            <a:r>
              <a:rPr lang="en-US" dirty="0" smtClean="0"/>
              <a:t>: </a:t>
            </a:r>
            <a:r>
              <a:rPr lang="en-US" dirty="0" smtClean="0">
                <a:hlinkClick r:id="rId3"/>
              </a:rPr>
              <a:t>https://bit.ly/fab-sdgs-fr</a:t>
            </a:r>
            <a:endParaRPr lang="en-US" dirty="0" smtClean="0"/>
          </a:p>
          <a:p>
            <a:pPr lvl="1"/>
            <a:r>
              <a:rPr lang="en-US" dirty="0" err="1" smtClean="0"/>
              <a:t>Español</a:t>
            </a:r>
            <a:r>
              <a:rPr lang="en-US" dirty="0" smtClean="0"/>
              <a:t>: </a:t>
            </a:r>
            <a:r>
              <a:rPr lang="en-US" dirty="0" smtClean="0">
                <a:hlinkClick r:id="rId4"/>
              </a:rPr>
              <a:t>https://bit.ly/fab-sdgs-es</a:t>
            </a:r>
            <a:endParaRPr lang="en-US" dirty="0" smtClean="0"/>
          </a:p>
          <a:p>
            <a:pPr lvl="1"/>
            <a:r>
              <a:rPr lang="en-US" dirty="0" err="1" smtClean="0"/>
              <a:t>Nederlands</a:t>
            </a:r>
            <a:r>
              <a:rPr lang="en-US" dirty="0" smtClean="0"/>
              <a:t>: </a:t>
            </a:r>
            <a:r>
              <a:rPr lang="en-US" dirty="0" smtClean="0">
                <a:hlinkClick r:id="rId5"/>
              </a:rPr>
              <a:t>https://bit.ly/fab-sdgs-nl</a:t>
            </a:r>
            <a:endParaRPr lang="en-US" dirty="0" smtClean="0"/>
          </a:p>
          <a:p>
            <a:pPr marL="457200" lvl="1" indent="0">
              <a:buNone/>
            </a:pPr>
            <a:endParaRPr lang="nl-NL" dirty="0"/>
          </a:p>
        </p:txBody>
      </p:sp>
      <p:sp>
        <p:nvSpPr>
          <p:cNvPr id="4" name="Date Placeholder 3"/>
          <p:cNvSpPr>
            <a:spLocks noGrp="1"/>
          </p:cNvSpPr>
          <p:nvPr>
            <p:ph type="dt" sz="half" idx="10"/>
          </p:nvPr>
        </p:nvSpPr>
        <p:spPr/>
        <p:txBody>
          <a:bodyPr/>
          <a:lstStyle/>
          <a:p>
            <a:r>
              <a:rPr lang="nl-NL" smtClean="0"/>
              <a:t>Working Group "Fab Labs and UN Sustainable Development Goals (SDGs)"</a:t>
            </a:r>
            <a:endParaRPr lang="nl-NL"/>
          </a:p>
        </p:txBody>
      </p:sp>
      <p:sp>
        <p:nvSpPr>
          <p:cNvPr id="5" name="Footer Placeholder 4"/>
          <p:cNvSpPr>
            <a:spLocks noGrp="1"/>
          </p:cNvSpPr>
          <p:nvPr>
            <p:ph type="ftr" sz="quarter" idx="11"/>
          </p:nvPr>
        </p:nvSpPr>
        <p:spPr/>
        <p:txBody>
          <a:bodyPr/>
          <a:lstStyle/>
          <a:p>
            <a:r>
              <a:rPr lang="nl-NL" smtClean="0"/>
              <a:t>Update 4 August 2021</a:t>
            </a:r>
            <a:endParaRPr lang="nl-NL"/>
          </a:p>
        </p:txBody>
      </p:sp>
      <p:sp>
        <p:nvSpPr>
          <p:cNvPr id="6" name="Slide Number Placeholder 5"/>
          <p:cNvSpPr>
            <a:spLocks noGrp="1"/>
          </p:cNvSpPr>
          <p:nvPr>
            <p:ph type="sldNum" sz="quarter" idx="12"/>
          </p:nvPr>
        </p:nvSpPr>
        <p:spPr/>
        <p:txBody>
          <a:bodyPr/>
          <a:lstStyle/>
          <a:p>
            <a:fld id="{1AC61109-E5EF-4ECC-A902-D610C199C847}" type="slidenum">
              <a:rPr lang="nl-NL" smtClean="0"/>
              <a:pPr/>
              <a:t>14</a:t>
            </a:fld>
            <a:endParaRPr lang="nl-NL"/>
          </a:p>
        </p:txBody>
      </p:sp>
    </p:spTree>
    <p:extLst>
      <p:ext uri="{BB962C8B-B14F-4D97-AF65-F5344CB8AC3E}">
        <p14:creationId xmlns:p14="http://schemas.microsoft.com/office/powerpoint/2010/main" val="29558549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2" name="Picture 6"/>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47664" y="1078011"/>
            <a:ext cx="5724525" cy="3509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noAutofit/>
          </a:bodyPr>
          <a:lstStyle/>
          <a:p>
            <a:r>
              <a:rPr lang="en-US" sz="3600" dirty="0"/>
              <a:t>4. Plan a better match with your SDG Profile</a:t>
            </a:r>
            <a:endParaRPr lang="nl-NL" sz="3600" dirty="0"/>
          </a:p>
        </p:txBody>
      </p:sp>
      <p:sp>
        <p:nvSpPr>
          <p:cNvPr id="4" name="Date Placeholder 3"/>
          <p:cNvSpPr>
            <a:spLocks noGrp="1"/>
          </p:cNvSpPr>
          <p:nvPr>
            <p:ph type="dt" sz="half" idx="10"/>
          </p:nvPr>
        </p:nvSpPr>
        <p:spPr/>
        <p:txBody>
          <a:bodyPr/>
          <a:lstStyle/>
          <a:p>
            <a:r>
              <a:rPr lang="nl-NL" smtClean="0"/>
              <a:t>Working Group "Fab Labs and UN Sustainable Development Goals (SDGs)"</a:t>
            </a:r>
            <a:endParaRPr lang="nl-NL"/>
          </a:p>
        </p:txBody>
      </p:sp>
      <p:sp>
        <p:nvSpPr>
          <p:cNvPr id="5" name="Footer Placeholder 4"/>
          <p:cNvSpPr>
            <a:spLocks noGrp="1"/>
          </p:cNvSpPr>
          <p:nvPr>
            <p:ph type="ftr" sz="quarter" idx="11"/>
          </p:nvPr>
        </p:nvSpPr>
        <p:spPr/>
        <p:txBody>
          <a:bodyPr/>
          <a:lstStyle/>
          <a:p>
            <a:r>
              <a:rPr lang="nl-NL" smtClean="0"/>
              <a:t>Update 4 August 2021</a:t>
            </a:r>
            <a:endParaRPr lang="nl-NL" dirty="0"/>
          </a:p>
        </p:txBody>
      </p:sp>
      <p:sp>
        <p:nvSpPr>
          <p:cNvPr id="6" name="Slide Number Placeholder 5"/>
          <p:cNvSpPr>
            <a:spLocks noGrp="1"/>
          </p:cNvSpPr>
          <p:nvPr>
            <p:ph type="sldNum" sz="quarter" idx="12"/>
          </p:nvPr>
        </p:nvSpPr>
        <p:spPr/>
        <p:txBody>
          <a:bodyPr/>
          <a:lstStyle/>
          <a:p>
            <a:fld id="{1AC61109-E5EF-4ECC-A902-D610C199C847}" type="slidenum">
              <a:rPr lang="nl-NL" smtClean="0"/>
              <a:t>15</a:t>
            </a:fld>
            <a:endParaRPr lang="nl-NL"/>
          </a:p>
        </p:txBody>
      </p:sp>
    </p:spTree>
    <p:extLst>
      <p:ext uri="{BB962C8B-B14F-4D97-AF65-F5344CB8AC3E}">
        <p14:creationId xmlns:p14="http://schemas.microsoft.com/office/powerpoint/2010/main" val="15057393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5903" y="1059583"/>
            <a:ext cx="5110353" cy="35430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noAutofit/>
          </a:bodyPr>
          <a:lstStyle/>
          <a:p>
            <a:r>
              <a:rPr lang="en-US" sz="3600" dirty="0"/>
              <a:t>4. Plan a better match with your SDG Profile</a:t>
            </a:r>
            <a:endParaRPr lang="nl-NL" sz="3600" dirty="0"/>
          </a:p>
        </p:txBody>
      </p:sp>
      <p:sp>
        <p:nvSpPr>
          <p:cNvPr id="4" name="Date Placeholder 3"/>
          <p:cNvSpPr>
            <a:spLocks noGrp="1"/>
          </p:cNvSpPr>
          <p:nvPr>
            <p:ph type="dt" sz="half" idx="10"/>
          </p:nvPr>
        </p:nvSpPr>
        <p:spPr/>
        <p:txBody>
          <a:bodyPr/>
          <a:lstStyle/>
          <a:p>
            <a:r>
              <a:rPr lang="nl-NL" smtClean="0"/>
              <a:t>Working Group "Fab Labs and UN Sustainable Development Goals (SDGs)"</a:t>
            </a:r>
            <a:endParaRPr lang="nl-NL"/>
          </a:p>
        </p:txBody>
      </p:sp>
      <p:sp>
        <p:nvSpPr>
          <p:cNvPr id="5" name="Footer Placeholder 4"/>
          <p:cNvSpPr>
            <a:spLocks noGrp="1"/>
          </p:cNvSpPr>
          <p:nvPr>
            <p:ph type="ftr" sz="quarter" idx="11"/>
          </p:nvPr>
        </p:nvSpPr>
        <p:spPr/>
        <p:txBody>
          <a:bodyPr/>
          <a:lstStyle/>
          <a:p>
            <a:r>
              <a:rPr lang="nl-NL" smtClean="0"/>
              <a:t>Update 4 August 2021</a:t>
            </a:r>
            <a:endParaRPr lang="nl-NL" dirty="0"/>
          </a:p>
        </p:txBody>
      </p:sp>
      <p:sp>
        <p:nvSpPr>
          <p:cNvPr id="6" name="Slide Number Placeholder 5"/>
          <p:cNvSpPr>
            <a:spLocks noGrp="1"/>
          </p:cNvSpPr>
          <p:nvPr>
            <p:ph type="sldNum" sz="quarter" idx="12"/>
          </p:nvPr>
        </p:nvSpPr>
        <p:spPr/>
        <p:txBody>
          <a:bodyPr/>
          <a:lstStyle/>
          <a:p>
            <a:fld id="{1AC61109-E5EF-4ECC-A902-D610C199C847}" type="slidenum">
              <a:rPr lang="nl-NL" smtClean="0"/>
              <a:t>16</a:t>
            </a:fld>
            <a:endParaRPr lang="nl-NL" dirty="0"/>
          </a:p>
        </p:txBody>
      </p:sp>
    </p:spTree>
    <p:extLst>
      <p:ext uri="{BB962C8B-B14F-4D97-AF65-F5344CB8AC3E}">
        <p14:creationId xmlns:p14="http://schemas.microsoft.com/office/powerpoint/2010/main" val="11852038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5. Identify new opportunities for the Fab Lab Network</a:t>
            </a:r>
            <a:endParaRPr lang="nl-NL" dirty="0"/>
          </a:p>
        </p:txBody>
      </p:sp>
      <p:sp>
        <p:nvSpPr>
          <p:cNvPr id="13" name="Content Placeholder 12"/>
          <p:cNvSpPr>
            <a:spLocks noGrp="1"/>
          </p:cNvSpPr>
          <p:nvPr>
            <p:ph idx="1"/>
          </p:nvPr>
        </p:nvSpPr>
        <p:spPr/>
        <p:txBody>
          <a:bodyPr/>
          <a:lstStyle/>
          <a:p>
            <a:endParaRPr lang="nl-NL" dirty="0"/>
          </a:p>
        </p:txBody>
      </p:sp>
      <p:sp>
        <p:nvSpPr>
          <p:cNvPr id="4" name="Date Placeholder 3"/>
          <p:cNvSpPr>
            <a:spLocks noGrp="1"/>
          </p:cNvSpPr>
          <p:nvPr>
            <p:ph type="dt" sz="half" idx="10"/>
          </p:nvPr>
        </p:nvSpPr>
        <p:spPr/>
        <p:txBody>
          <a:bodyPr/>
          <a:lstStyle/>
          <a:p>
            <a:r>
              <a:rPr lang="nl-NL" smtClean="0"/>
              <a:t>Working Group "Fab Labs and UN Sustainable Development Goals (SDGs)"</a:t>
            </a:r>
            <a:endParaRPr lang="nl-NL"/>
          </a:p>
        </p:txBody>
      </p:sp>
      <p:sp>
        <p:nvSpPr>
          <p:cNvPr id="5" name="Footer Placeholder 4"/>
          <p:cNvSpPr>
            <a:spLocks noGrp="1"/>
          </p:cNvSpPr>
          <p:nvPr>
            <p:ph type="ftr" sz="quarter" idx="11"/>
          </p:nvPr>
        </p:nvSpPr>
        <p:spPr/>
        <p:txBody>
          <a:bodyPr/>
          <a:lstStyle/>
          <a:p>
            <a:r>
              <a:rPr lang="nl-NL" smtClean="0"/>
              <a:t>Update 4 August 2021</a:t>
            </a:r>
            <a:endParaRPr lang="nl-NL"/>
          </a:p>
        </p:txBody>
      </p:sp>
      <p:sp>
        <p:nvSpPr>
          <p:cNvPr id="6" name="Slide Number Placeholder 5"/>
          <p:cNvSpPr>
            <a:spLocks noGrp="1"/>
          </p:cNvSpPr>
          <p:nvPr>
            <p:ph type="sldNum" sz="quarter" idx="12"/>
          </p:nvPr>
        </p:nvSpPr>
        <p:spPr/>
        <p:txBody>
          <a:bodyPr/>
          <a:lstStyle/>
          <a:p>
            <a:fld id="{1AC61109-E5EF-4ECC-A902-D610C199C847}" type="slidenum">
              <a:rPr lang="nl-NL" smtClean="0"/>
              <a:pPr/>
              <a:t>17</a:t>
            </a:fld>
            <a:endParaRPr lang="nl-NL"/>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3139" y="1539470"/>
            <a:ext cx="4657725" cy="2752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465915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3600" dirty="0" smtClean="0"/>
              <a:t>5. Identify </a:t>
            </a:r>
            <a:r>
              <a:rPr lang="en-US" sz="3600" dirty="0"/>
              <a:t>new opportunities for the </a:t>
            </a:r>
            <a:r>
              <a:rPr lang="en-US" sz="3600" dirty="0" err="1" smtClean="0"/>
              <a:t>FabLab</a:t>
            </a:r>
            <a:r>
              <a:rPr lang="en-US" sz="3600" dirty="0" smtClean="0"/>
              <a:t> </a:t>
            </a:r>
            <a:r>
              <a:rPr lang="en-US" sz="3600" dirty="0"/>
              <a:t>Network</a:t>
            </a:r>
            <a:endParaRPr lang="nl-NL" sz="3600" dirty="0"/>
          </a:p>
        </p:txBody>
      </p:sp>
      <p:sp>
        <p:nvSpPr>
          <p:cNvPr id="16" name="Content Placeholder 15"/>
          <p:cNvSpPr>
            <a:spLocks noGrp="1"/>
          </p:cNvSpPr>
          <p:nvPr>
            <p:ph sz="half" idx="1"/>
          </p:nvPr>
        </p:nvSpPr>
        <p:spPr/>
        <p:txBody>
          <a:bodyPr>
            <a:normAutofit fontScale="77500" lnSpcReduction="20000"/>
          </a:bodyPr>
          <a:lstStyle/>
          <a:p>
            <a:r>
              <a:rPr lang="en-US" dirty="0" smtClean="0"/>
              <a:t>224 Fab Labs have SDG profile</a:t>
            </a:r>
          </a:p>
          <a:p>
            <a:r>
              <a:rPr lang="en-US" dirty="0" smtClean="0"/>
              <a:t>Data has been </a:t>
            </a:r>
            <a:r>
              <a:rPr lang="en-US" dirty="0" err="1" smtClean="0"/>
              <a:t>visualised</a:t>
            </a:r>
            <a:r>
              <a:rPr lang="en-US" dirty="0" smtClean="0"/>
              <a:t> in interactive map with filters </a:t>
            </a:r>
            <a:r>
              <a:rPr lang="en-US" dirty="0" err="1" smtClean="0"/>
              <a:t>etc</a:t>
            </a:r>
            <a:endParaRPr lang="en-US" dirty="0" smtClean="0"/>
          </a:p>
          <a:p>
            <a:pPr lvl="1"/>
            <a:r>
              <a:rPr lang="en-US" dirty="0" smtClean="0">
                <a:hlinkClick r:id="rId2"/>
              </a:rPr>
              <a:t>https://bit.ly/fablist-sdgs</a:t>
            </a:r>
            <a:r>
              <a:rPr lang="en-US" dirty="0" smtClean="0"/>
              <a:t> </a:t>
            </a:r>
          </a:p>
          <a:p>
            <a:r>
              <a:rPr lang="en-US" dirty="0" smtClean="0"/>
              <a:t>Check which </a:t>
            </a:r>
            <a:r>
              <a:rPr lang="en-US" dirty="0" err="1" smtClean="0"/>
              <a:t>fablabs</a:t>
            </a:r>
            <a:r>
              <a:rPr lang="en-US" dirty="0" smtClean="0"/>
              <a:t> have an (almost) identical profile to your lab</a:t>
            </a:r>
          </a:p>
          <a:p>
            <a:r>
              <a:rPr lang="en-US" dirty="0" smtClean="0"/>
              <a:t>See bar chart (right </a:t>
            </a:r>
            <a:r>
              <a:rPr lang="en-US" dirty="0" err="1" smtClean="0"/>
              <a:t>pabel</a:t>
            </a:r>
            <a:r>
              <a:rPr lang="en-US" dirty="0" smtClean="0"/>
              <a:t>) for preferences per SDG</a:t>
            </a:r>
            <a:endParaRPr lang="nl-NL" dirty="0"/>
          </a:p>
        </p:txBody>
      </p:sp>
      <p:pic>
        <p:nvPicPr>
          <p:cNvPr id="10" name="Content Placeholder 6"/>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648200" y="1247789"/>
            <a:ext cx="4038600" cy="3298796"/>
          </a:xfrm>
        </p:spPr>
      </p:pic>
      <p:sp>
        <p:nvSpPr>
          <p:cNvPr id="2" name="Date Placeholder 1"/>
          <p:cNvSpPr>
            <a:spLocks noGrp="1"/>
          </p:cNvSpPr>
          <p:nvPr>
            <p:ph type="dt" sz="half" idx="10"/>
          </p:nvPr>
        </p:nvSpPr>
        <p:spPr/>
        <p:txBody>
          <a:bodyPr/>
          <a:lstStyle/>
          <a:p>
            <a:r>
              <a:rPr lang="nl-NL" smtClean="0"/>
              <a:t>Working Group "Fab Labs and UN Sustainable Development Goals (SDGs)"</a:t>
            </a:r>
            <a:endParaRPr lang="nl-NL"/>
          </a:p>
        </p:txBody>
      </p:sp>
      <p:sp>
        <p:nvSpPr>
          <p:cNvPr id="3" name="Footer Placeholder 2"/>
          <p:cNvSpPr>
            <a:spLocks noGrp="1"/>
          </p:cNvSpPr>
          <p:nvPr>
            <p:ph type="ftr" sz="quarter" idx="11"/>
          </p:nvPr>
        </p:nvSpPr>
        <p:spPr/>
        <p:txBody>
          <a:bodyPr/>
          <a:lstStyle/>
          <a:p>
            <a:r>
              <a:rPr lang="nl-NL" smtClean="0"/>
              <a:t>Update 4 August 2021</a:t>
            </a:r>
            <a:endParaRPr lang="nl-NL"/>
          </a:p>
        </p:txBody>
      </p:sp>
      <p:sp>
        <p:nvSpPr>
          <p:cNvPr id="4" name="Slide Number Placeholder 3"/>
          <p:cNvSpPr>
            <a:spLocks noGrp="1"/>
          </p:cNvSpPr>
          <p:nvPr>
            <p:ph type="sldNum" sz="quarter" idx="12"/>
          </p:nvPr>
        </p:nvSpPr>
        <p:spPr/>
        <p:txBody>
          <a:bodyPr/>
          <a:lstStyle/>
          <a:p>
            <a:fld id="{1AC61109-E5EF-4ECC-A902-D610C199C847}" type="slidenum">
              <a:rPr lang="nl-NL" smtClean="0"/>
              <a:pPr/>
              <a:t>18</a:t>
            </a:fld>
            <a:endParaRPr lang="nl-NL" dirty="0"/>
          </a:p>
        </p:txBody>
      </p:sp>
    </p:spTree>
    <p:extLst>
      <p:ext uri="{BB962C8B-B14F-4D97-AF65-F5344CB8AC3E}">
        <p14:creationId xmlns:p14="http://schemas.microsoft.com/office/powerpoint/2010/main" val="23648889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5. Identify new opportunities for the Fab Lab Network</a:t>
            </a:r>
            <a:endParaRPr lang="nl-NL" sz="3600" dirty="0"/>
          </a:p>
        </p:txBody>
      </p:sp>
      <p:sp>
        <p:nvSpPr>
          <p:cNvPr id="4" name="Date Placeholder 3"/>
          <p:cNvSpPr>
            <a:spLocks noGrp="1"/>
          </p:cNvSpPr>
          <p:nvPr>
            <p:ph type="dt" sz="half" idx="10"/>
          </p:nvPr>
        </p:nvSpPr>
        <p:spPr/>
        <p:txBody>
          <a:bodyPr/>
          <a:lstStyle/>
          <a:p>
            <a:r>
              <a:rPr lang="nl-NL" smtClean="0"/>
              <a:t>Working Group "Fab Labs and UN Sustainable Development Goals (SDGs)"</a:t>
            </a:r>
            <a:endParaRPr lang="nl-NL"/>
          </a:p>
        </p:txBody>
      </p:sp>
      <p:sp>
        <p:nvSpPr>
          <p:cNvPr id="5" name="Footer Placeholder 4"/>
          <p:cNvSpPr>
            <a:spLocks noGrp="1"/>
          </p:cNvSpPr>
          <p:nvPr>
            <p:ph type="ftr" sz="quarter" idx="11"/>
          </p:nvPr>
        </p:nvSpPr>
        <p:spPr/>
        <p:txBody>
          <a:bodyPr/>
          <a:lstStyle/>
          <a:p>
            <a:r>
              <a:rPr lang="nl-NL" smtClean="0"/>
              <a:t>Update 4 August 2021</a:t>
            </a:r>
            <a:endParaRPr lang="nl-NL"/>
          </a:p>
        </p:txBody>
      </p:sp>
      <p:sp>
        <p:nvSpPr>
          <p:cNvPr id="6" name="Slide Number Placeholder 5"/>
          <p:cNvSpPr>
            <a:spLocks noGrp="1"/>
          </p:cNvSpPr>
          <p:nvPr>
            <p:ph type="sldNum" sz="quarter" idx="12"/>
          </p:nvPr>
        </p:nvSpPr>
        <p:spPr/>
        <p:txBody>
          <a:bodyPr/>
          <a:lstStyle/>
          <a:p>
            <a:fld id="{1AC61109-E5EF-4ECC-A902-D610C199C847}" type="slidenum">
              <a:rPr lang="nl-NL" smtClean="0"/>
              <a:t>19</a:t>
            </a:fld>
            <a:endParaRPr lang="nl-NL"/>
          </a:p>
        </p:txBody>
      </p:sp>
      <p:pic>
        <p:nvPicPr>
          <p:cNvPr id="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82467" y="1200151"/>
            <a:ext cx="6379067" cy="3394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766406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576" y="691289"/>
            <a:ext cx="7360311" cy="3760921"/>
          </a:xfrm>
          <a:prstGeom prst="rect">
            <a:avLst/>
          </a:prstGeom>
        </p:spPr>
      </p:pic>
      <p:sp>
        <p:nvSpPr>
          <p:cNvPr id="2" name="Title 1"/>
          <p:cNvSpPr>
            <a:spLocks noGrp="1"/>
          </p:cNvSpPr>
          <p:nvPr>
            <p:ph type="title"/>
          </p:nvPr>
        </p:nvSpPr>
        <p:spPr/>
        <p:txBody>
          <a:bodyPr/>
          <a:lstStyle/>
          <a:p>
            <a:r>
              <a:rPr lang="en-US" dirty="0" smtClean="0"/>
              <a:t>Agenda</a:t>
            </a:r>
            <a:endParaRPr lang="nl-NL" dirty="0"/>
          </a:p>
        </p:txBody>
      </p:sp>
      <p:sp>
        <p:nvSpPr>
          <p:cNvPr id="4" name="Date Placeholder 3"/>
          <p:cNvSpPr>
            <a:spLocks noGrp="1"/>
          </p:cNvSpPr>
          <p:nvPr>
            <p:ph type="dt" sz="half" idx="10"/>
          </p:nvPr>
        </p:nvSpPr>
        <p:spPr/>
        <p:txBody>
          <a:bodyPr/>
          <a:lstStyle/>
          <a:p>
            <a:r>
              <a:rPr lang="nl-NL" smtClean="0"/>
              <a:t>Working Group "Fab Labs and UN Sustainable Development Goals (SDGs)"</a:t>
            </a:r>
            <a:endParaRPr lang="nl-NL"/>
          </a:p>
        </p:txBody>
      </p:sp>
      <p:sp>
        <p:nvSpPr>
          <p:cNvPr id="5" name="Footer Placeholder 4"/>
          <p:cNvSpPr>
            <a:spLocks noGrp="1"/>
          </p:cNvSpPr>
          <p:nvPr>
            <p:ph type="ftr" sz="quarter" idx="11"/>
          </p:nvPr>
        </p:nvSpPr>
        <p:spPr/>
        <p:txBody>
          <a:bodyPr/>
          <a:lstStyle/>
          <a:p>
            <a:r>
              <a:rPr lang="nl-NL" smtClean="0"/>
              <a:t>Update 4 August 2021</a:t>
            </a:r>
            <a:endParaRPr lang="nl-NL"/>
          </a:p>
        </p:txBody>
      </p:sp>
      <p:sp>
        <p:nvSpPr>
          <p:cNvPr id="6" name="Slide Number Placeholder 5"/>
          <p:cNvSpPr>
            <a:spLocks noGrp="1"/>
          </p:cNvSpPr>
          <p:nvPr>
            <p:ph type="sldNum" sz="quarter" idx="12"/>
          </p:nvPr>
        </p:nvSpPr>
        <p:spPr/>
        <p:txBody>
          <a:bodyPr/>
          <a:lstStyle/>
          <a:p>
            <a:fld id="{1AC61109-E5EF-4ECC-A902-D610C199C847}" type="slidenum">
              <a:rPr lang="nl-NL" smtClean="0"/>
              <a:pPr/>
              <a:t>2</a:t>
            </a:fld>
            <a:endParaRPr lang="nl-NL" dirty="0"/>
          </a:p>
        </p:txBody>
      </p:sp>
      <p:sp>
        <p:nvSpPr>
          <p:cNvPr id="3" name="TextBox 2"/>
          <p:cNvSpPr txBox="1"/>
          <p:nvPr/>
        </p:nvSpPr>
        <p:spPr>
          <a:xfrm>
            <a:off x="467545" y="4011910"/>
            <a:ext cx="3600400" cy="461665"/>
          </a:xfrm>
          <a:prstGeom prst="rect">
            <a:avLst/>
          </a:prstGeom>
          <a:solidFill>
            <a:srgbClr val="FFFFCC"/>
          </a:solidFill>
          <a:ln>
            <a:solidFill>
              <a:schemeClr val="accent1"/>
            </a:solidFill>
          </a:ln>
        </p:spPr>
        <p:txBody>
          <a:bodyPr wrap="square" rtlCol="0">
            <a:spAutoFit/>
          </a:bodyPr>
          <a:lstStyle/>
          <a:p>
            <a:pPr algn="ctr"/>
            <a:r>
              <a:rPr lang="en-US" sz="1200" dirty="0" smtClean="0"/>
              <a:t>See the accompanying manual </a:t>
            </a:r>
            <a:r>
              <a:rPr lang="en-US" sz="1200" dirty="0"/>
              <a:t>for the fab lab </a:t>
            </a:r>
            <a:r>
              <a:rPr lang="en-US" sz="1200" dirty="0" smtClean="0"/>
              <a:t>manager: </a:t>
            </a:r>
            <a:r>
              <a:rPr lang="en-US" sz="1200" dirty="0" smtClean="0">
                <a:hlinkClick r:id="rId3"/>
              </a:rPr>
              <a:t>http://bit.ly/fab14-sdgs-fablabmanager</a:t>
            </a:r>
            <a:r>
              <a:rPr lang="en-US" sz="1200" dirty="0" smtClean="0"/>
              <a:t> </a:t>
            </a:r>
            <a:endParaRPr lang="nl-NL" sz="1200" dirty="0"/>
          </a:p>
        </p:txBody>
      </p:sp>
    </p:spTree>
    <p:extLst>
      <p:ext uri="{BB962C8B-B14F-4D97-AF65-F5344CB8AC3E}">
        <p14:creationId xmlns:p14="http://schemas.microsoft.com/office/powerpoint/2010/main" val="30930317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5. Identify new opportunities for the Fab Lab Network</a:t>
            </a:r>
            <a:endParaRPr lang="nl-NL" sz="3600" dirty="0"/>
          </a:p>
        </p:txBody>
      </p:sp>
      <p:sp>
        <p:nvSpPr>
          <p:cNvPr id="4" name="Date Placeholder 3"/>
          <p:cNvSpPr>
            <a:spLocks noGrp="1"/>
          </p:cNvSpPr>
          <p:nvPr>
            <p:ph type="dt" sz="half" idx="10"/>
          </p:nvPr>
        </p:nvSpPr>
        <p:spPr/>
        <p:txBody>
          <a:bodyPr/>
          <a:lstStyle/>
          <a:p>
            <a:r>
              <a:rPr lang="nl-NL" smtClean="0"/>
              <a:t>Working Group "Fab Labs and UN Sustainable Development Goals (SDGs)"</a:t>
            </a:r>
            <a:endParaRPr lang="nl-NL"/>
          </a:p>
        </p:txBody>
      </p:sp>
      <p:sp>
        <p:nvSpPr>
          <p:cNvPr id="5" name="Footer Placeholder 4"/>
          <p:cNvSpPr>
            <a:spLocks noGrp="1"/>
          </p:cNvSpPr>
          <p:nvPr>
            <p:ph type="ftr" sz="quarter" idx="11"/>
          </p:nvPr>
        </p:nvSpPr>
        <p:spPr/>
        <p:txBody>
          <a:bodyPr/>
          <a:lstStyle/>
          <a:p>
            <a:r>
              <a:rPr lang="nl-NL" smtClean="0"/>
              <a:t>Update 4 August 2021</a:t>
            </a:r>
            <a:endParaRPr lang="nl-NL" dirty="0"/>
          </a:p>
        </p:txBody>
      </p:sp>
      <p:sp>
        <p:nvSpPr>
          <p:cNvPr id="6" name="Slide Number Placeholder 5"/>
          <p:cNvSpPr>
            <a:spLocks noGrp="1"/>
          </p:cNvSpPr>
          <p:nvPr>
            <p:ph type="sldNum" sz="quarter" idx="12"/>
          </p:nvPr>
        </p:nvSpPr>
        <p:spPr/>
        <p:txBody>
          <a:bodyPr/>
          <a:lstStyle/>
          <a:p>
            <a:fld id="{1AC61109-E5EF-4ECC-A902-D610C199C847}" type="slidenum">
              <a:rPr lang="nl-NL" smtClean="0"/>
              <a:t>20</a:t>
            </a:fld>
            <a:endParaRPr lang="nl-NL"/>
          </a:p>
        </p:txBody>
      </p:sp>
      <p:pic>
        <p:nvPicPr>
          <p:cNvPr id="1126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92240" y="1200151"/>
            <a:ext cx="4828032" cy="3394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877405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6. Evaluation and follow-up</a:t>
            </a:r>
          </a:p>
          <a:p>
            <a:endParaRPr lang="nl-NL" dirty="0"/>
          </a:p>
        </p:txBody>
      </p:sp>
      <p:sp>
        <p:nvSpPr>
          <p:cNvPr id="13" name="Content Placeholder 12"/>
          <p:cNvSpPr>
            <a:spLocks noGrp="1"/>
          </p:cNvSpPr>
          <p:nvPr>
            <p:ph idx="1"/>
          </p:nvPr>
        </p:nvSpPr>
        <p:spPr/>
        <p:txBody>
          <a:bodyPr/>
          <a:lstStyle/>
          <a:p>
            <a:endParaRPr lang="nl-NL"/>
          </a:p>
        </p:txBody>
      </p:sp>
      <p:sp>
        <p:nvSpPr>
          <p:cNvPr id="4" name="Date Placeholder 3"/>
          <p:cNvSpPr>
            <a:spLocks noGrp="1"/>
          </p:cNvSpPr>
          <p:nvPr>
            <p:ph type="dt" sz="half" idx="10"/>
          </p:nvPr>
        </p:nvSpPr>
        <p:spPr/>
        <p:txBody>
          <a:bodyPr/>
          <a:lstStyle/>
          <a:p>
            <a:r>
              <a:rPr lang="nl-NL" smtClean="0"/>
              <a:t>Working Group "Fab Labs and UN Sustainable Development Goals (SDGs)"</a:t>
            </a:r>
            <a:endParaRPr lang="nl-NL"/>
          </a:p>
        </p:txBody>
      </p:sp>
      <p:sp>
        <p:nvSpPr>
          <p:cNvPr id="5" name="Footer Placeholder 4"/>
          <p:cNvSpPr>
            <a:spLocks noGrp="1"/>
          </p:cNvSpPr>
          <p:nvPr>
            <p:ph type="ftr" sz="quarter" idx="11"/>
          </p:nvPr>
        </p:nvSpPr>
        <p:spPr/>
        <p:txBody>
          <a:bodyPr/>
          <a:lstStyle/>
          <a:p>
            <a:r>
              <a:rPr lang="nl-NL" smtClean="0"/>
              <a:t>Update 4 August 2021</a:t>
            </a:r>
            <a:endParaRPr lang="nl-NL"/>
          </a:p>
        </p:txBody>
      </p:sp>
      <p:sp>
        <p:nvSpPr>
          <p:cNvPr id="6" name="Slide Number Placeholder 5"/>
          <p:cNvSpPr>
            <a:spLocks noGrp="1"/>
          </p:cNvSpPr>
          <p:nvPr>
            <p:ph type="sldNum" sz="quarter" idx="12"/>
          </p:nvPr>
        </p:nvSpPr>
        <p:spPr/>
        <p:txBody>
          <a:bodyPr/>
          <a:lstStyle/>
          <a:p>
            <a:fld id="{1AC61109-E5EF-4ECC-A902-D610C199C847}" type="slidenum">
              <a:rPr lang="nl-NL" smtClean="0"/>
              <a:pPr/>
              <a:t>21</a:t>
            </a:fld>
            <a:endParaRPr lang="nl-NL"/>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4514" y="1796645"/>
            <a:ext cx="5514975" cy="2066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62036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6. Evaluation and follow-up</a:t>
            </a:r>
          </a:p>
          <a:p>
            <a:endParaRPr lang="nl-NL" dirty="0"/>
          </a:p>
        </p:txBody>
      </p:sp>
      <p:sp>
        <p:nvSpPr>
          <p:cNvPr id="13" name="Content Placeholder 12"/>
          <p:cNvSpPr>
            <a:spLocks noGrp="1"/>
          </p:cNvSpPr>
          <p:nvPr>
            <p:ph idx="1"/>
          </p:nvPr>
        </p:nvSpPr>
        <p:spPr/>
        <p:txBody>
          <a:bodyPr>
            <a:normAutofit/>
          </a:bodyPr>
          <a:lstStyle/>
          <a:p>
            <a:pPr marL="0" indent="0">
              <a:buNone/>
            </a:pPr>
            <a:r>
              <a:rPr lang="nl-NL" dirty="0" smtClean="0"/>
              <a:t>Are you ready to submit your SDG profile?</a:t>
            </a:r>
          </a:p>
          <a:p>
            <a:r>
              <a:rPr lang="en-US" dirty="0" smtClean="0">
                <a:hlinkClick r:id="rId2"/>
              </a:rPr>
              <a:t>https://bit.ly/fab14-sdgs-form</a:t>
            </a:r>
            <a:r>
              <a:rPr lang="en-US" dirty="0" smtClean="0"/>
              <a:t> </a:t>
            </a:r>
            <a:endParaRPr lang="nl-NL" dirty="0" smtClean="0"/>
          </a:p>
          <a:p>
            <a:pPr marL="0" indent="0">
              <a:buNone/>
            </a:pPr>
            <a:r>
              <a:rPr lang="en-US" dirty="0" smtClean="0"/>
              <a:t>Please, allow 2 working days and your profile will be added to our global map of SDG profiles:</a:t>
            </a:r>
          </a:p>
          <a:p>
            <a:r>
              <a:rPr lang="en-US" dirty="0" smtClean="0">
                <a:hlinkClick r:id="rId3"/>
              </a:rPr>
              <a:t>https://bit.ly/fablist-sdgs</a:t>
            </a:r>
            <a:r>
              <a:rPr lang="en-US" dirty="0" smtClean="0"/>
              <a:t> </a:t>
            </a:r>
            <a:endParaRPr lang="nl-NL" dirty="0"/>
          </a:p>
        </p:txBody>
      </p:sp>
      <p:sp>
        <p:nvSpPr>
          <p:cNvPr id="4" name="Date Placeholder 3"/>
          <p:cNvSpPr>
            <a:spLocks noGrp="1"/>
          </p:cNvSpPr>
          <p:nvPr>
            <p:ph type="dt" sz="half" idx="10"/>
          </p:nvPr>
        </p:nvSpPr>
        <p:spPr/>
        <p:txBody>
          <a:bodyPr/>
          <a:lstStyle/>
          <a:p>
            <a:r>
              <a:rPr lang="nl-NL" smtClean="0"/>
              <a:t>Working Group "Fab Labs and UN Sustainable Development Goals (SDGs)"</a:t>
            </a:r>
            <a:endParaRPr lang="nl-NL"/>
          </a:p>
        </p:txBody>
      </p:sp>
      <p:sp>
        <p:nvSpPr>
          <p:cNvPr id="5" name="Footer Placeholder 4"/>
          <p:cNvSpPr>
            <a:spLocks noGrp="1"/>
          </p:cNvSpPr>
          <p:nvPr>
            <p:ph type="ftr" sz="quarter" idx="11"/>
          </p:nvPr>
        </p:nvSpPr>
        <p:spPr/>
        <p:txBody>
          <a:bodyPr/>
          <a:lstStyle/>
          <a:p>
            <a:r>
              <a:rPr lang="nl-NL" smtClean="0"/>
              <a:t>Update 4 August 2021</a:t>
            </a:r>
            <a:endParaRPr lang="nl-NL"/>
          </a:p>
        </p:txBody>
      </p:sp>
      <p:sp>
        <p:nvSpPr>
          <p:cNvPr id="6" name="Slide Number Placeholder 5"/>
          <p:cNvSpPr>
            <a:spLocks noGrp="1"/>
          </p:cNvSpPr>
          <p:nvPr>
            <p:ph type="sldNum" sz="quarter" idx="12"/>
          </p:nvPr>
        </p:nvSpPr>
        <p:spPr/>
        <p:txBody>
          <a:bodyPr/>
          <a:lstStyle/>
          <a:p>
            <a:fld id="{1AC61109-E5EF-4ECC-A902-D610C199C847}" type="slidenum">
              <a:rPr lang="nl-NL" smtClean="0"/>
              <a:pPr/>
              <a:t>22</a:t>
            </a:fld>
            <a:endParaRPr lang="nl-NL"/>
          </a:p>
        </p:txBody>
      </p:sp>
    </p:spTree>
    <p:extLst>
      <p:ext uri="{BB962C8B-B14F-4D97-AF65-F5344CB8AC3E}">
        <p14:creationId xmlns:p14="http://schemas.microsoft.com/office/powerpoint/2010/main" val="4743452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6. Evaluation and follow-up</a:t>
            </a:r>
          </a:p>
          <a:p>
            <a:endParaRPr lang="nl-NL" dirty="0"/>
          </a:p>
        </p:txBody>
      </p:sp>
      <p:sp>
        <p:nvSpPr>
          <p:cNvPr id="13" name="Content Placeholder 12"/>
          <p:cNvSpPr>
            <a:spLocks noGrp="1"/>
          </p:cNvSpPr>
          <p:nvPr>
            <p:ph idx="1"/>
          </p:nvPr>
        </p:nvSpPr>
        <p:spPr/>
        <p:txBody>
          <a:bodyPr>
            <a:normAutofit lnSpcReduction="10000"/>
          </a:bodyPr>
          <a:lstStyle/>
          <a:p>
            <a:pPr marL="0" indent="0">
              <a:buNone/>
            </a:pPr>
            <a:r>
              <a:rPr lang="nl-NL" dirty="0" smtClean="0"/>
              <a:t>Three questions:</a:t>
            </a:r>
          </a:p>
          <a:p>
            <a:pPr marL="514350" indent="-514350">
              <a:buFont typeface="+mj-lt"/>
              <a:buAutoNum type="arabicPeriod"/>
            </a:pPr>
            <a:r>
              <a:rPr lang="nl-NL" dirty="0" smtClean="0"/>
              <a:t>What went well?</a:t>
            </a:r>
          </a:p>
          <a:p>
            <a:pPr marL="514350" indent="-514350">
              <a:buFont typeface="+mj-lt"/>
              <a:buAutoNum type="arabicPeriod"/>
            </a:pPr>
            <a:r>
              <a:rPr lang="nl-NL" dirty="0" smtClean="0"/>
              <a:t>What could be better?</a:t>
            </a:r>
          </a:p>
          <a:p>
            <a:pPr marL="514350" indent="-514350">
              <a:buFont typeface="+mj-lt"/>
              <a:buAutoNum type="arabicPeriod"/>
            </a:pPr>
            <a:r>
              <a:rPr lang="nl-NL" dirty="0" smtClean="0"/>
              <a:t>What suggestions do you have further?</a:t>
            </a:r>
          </a:p>
          <a:p>
            <a:pPr marL="0" indent="0">
              <a:buNone/>
            </a:pPr>
            <a:r>
              <a:rPr lang="en-US" dirty="0" smtClean="0"/>
              <a:t>Please, fill the online evaluation form; </a:t>
            </a:r>
            <a:r>
              <a:rPr lang="en-US" dirty="0" smtClean="0">
                <a:hlinkClick r:id="rId2"/>
              </a:rPr>
              <a:t>https://bit.ly/fab16-evaluation</a:t>
            </a:r>
            <a:r>
              <a:rPr lang="en-US" dirty="0" smtClean="0"/>
              <a:t> </a:t>
            </a:r>
            <a:endParaRPr lang="nl-NL" dirty="0" smtClean="0"/>
          </a:p>
        </p:txBody>
      </p:sp>
      <p:sp>
        <p:nvSpPr>
          <p:cNvPr id="4" name="Date Placeholder 3"/>
          <p:cNvSpPr>
            <a:spLocks noGrp="1"/>
          </p:cNvSpPr>
          <p:nvPr>
            <p:ph type="dt" sz="half" idx="10"/>
          </p:nvPr>
        </p:nvSpPr>
        <p:spPr/>
        <p:txBody>
          <a:bodyPr/>
          <a:lstStyle/>
          <a:p>
            <a:r>
              <a:rPr lang="nl-NL" smtClean="0"/>
              <a:t>Working Group "Fab Labs and UN Sustainable Development Goals (SDGs)"</a:t>
            </a:r>
            <a:endParaRPr lang="nl-NL"/>
          </a:p>
        </p:txBody>
      </p:sp>
      <p:sp>
        <p:nvSpPr>
          <p:cNvPr id="5" name="Footer Placeholder 4"/>
          <p:cNvSpPr>
            <a:spLocks noGrp="1"/>
          </p:cNvSpPr>
          <p:nvPr>
            <p:ph type="ftr" sz="quarter" idx="11"/>
          </p:nvPr>
        </p:nvSpPr>
        <p:spPr/>
        <p:txBody>
          <a:bodyPr/>
          <a:lstStyle/>
          <a:p>
            <a:r>
              <a:rPr lang="nl-NL" smtClean="0"/>
              <a:t>Update 4 August 2021</a:t>
            </a:r>
            <a:endParaRPr lang="nl-NL"/>
          </a:p>
        </p:txBody>
      </p:sp>
      <p:sp>
        <p:nvSpPr>
          <p:cNvPr id="6" name="Slide Number Placeholder 5"/>
          <p:cNvSpPr>
            <a:spLocks noGrp="1"/>
          </p:cNvSpPr>
          <p:nvPr>
            <p:ph type="sldNum" sz="quarter" idx="12"/>
          </p:nvPr>
        </p:nvSpPr>
        <p:spPr/>
        <p:txBody>
          <a:bodyPr/>
          <a:lstStyle/>
          <a:p>
            <a:fld id="{1AC61109-E5EF-4ECC-A902-D610C199C847}" type="slidenum">
              <a:rPr lang="nl-NL" smtClean="0"/>
              <a:pPr/>
              <a:t>23</a:t>
            </a:fld>
            <a:endParaRPr lang="nl-NL"/>
          </a:p>
        </p:txBody>
      </p:sp>
    </p:spTree>
    <p:extLst>
      <p:ext uri="{BB962C8B-B14F-4D97-AF65-F5344CB8AC3E}">
        <p14:creationId xmlns:p14="http://schemas.microsoft.com/office/powerpoint/2010/main" val="21503424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nl-NL" dirty="0"/>
          </a:p>
        </p:txBody>
      </p:sp>
      <p:sp>
        <p:nvSpPr>
          <p:cNvPr id="3" name="Content Placeholder 2"/>
          <p:cNvSpPr>
            <a:spLocks noGrp="1"/>
          </p:cNvSpPr>
          <p:nvPr>
            <p:ph idx="1"/>
          </p:nvPr>
        </p:nvSpPr>
        <p:spPr/>
        <p:txBody>
          <a:bodyPr>
            <a:normAutofit fontScale="40000" lnSpcReduction="20000"/>
          </a:bodyPr>
          <a:lstStyle/>
          <a:p>
            <a:r>
              <a:rPr lang="en-US" sz="3400" dirty="0" smtClean="0"/>
              <a:t>FAB16 Workshops Portal Page: </a:t>
            </a:r>
            <a:r>
              <a:rPr lang="en-US" sz="3400" dirty="0" smtClean="0">
                <a:hlinkClick r:id="rId2"/>
              </a:rPr>
              <a:t>https://bit.ly/fab16-sdgs</a:t>
            </a:r>
            <a:endParaRPr lang="en-US" sz="3400" dirty="0" smtClean="0"/>
          </a:p>
          <a:p>
            <a:r>
              <a:rPr lang="en-US" sz="3400" dirty="0" err="1" smtClean="0"/>
              <a:t>Git</a:t>
            </a:r>
            <a:r>
              <a:rPr lang="en-US" sz="3400" dirty="0" smtClean="0"/>
              <a:t> repository with most recent version of all workshop materials</a:t>
            </a:r>
            <a:r>
              <a:rPr lang="en-US" sz="3400" dirty="0"/>
              <a:t>: </a:t>
            </a:r>
            <a:r>
              <a:rPr lang="en-US" sz="3400" dirty="0">
                <a:hlinkClick r:id="rId3"/>
              </a:rPr>
              <a:t>https://</a:t>
            </a:r>
            <a:r>
              <a:rPr lang="en-US" sz="3400" dirty="0" smtClean="0">
                <a:hlinkClick r:id="rId3"/>
              </a:rPr>
              <a:t>gitlab.fabcloud.org/fl-management/fl-sdgs/sdg-workshop</a:t>
            </a:r>
            <a:r>
              <a:rPr lang="en-US" sz="3400" dirty="0" smtClean="0"/>
              <a:t> </a:t>
            </a:r>
          </a:p>
          <a:p>
            <a:r>
              <a:rPr lang="en-US" sz="3400" dirty="0" smtClean="0"/>
              <a:t>Manual for the fab lab manager: </a:t>
            </a:r>
            <a:r>
              <a:rPr lang="en-US" sz="3400" dirty="0" smtClean="0">
                <a:hlinkClick r:id="rId4"/>
              </a:rPr>
              <a:t>https://bit.ly/fab14-sdgs-fablabmanager</a:t>
            </a:r>
            <a:r>
              <a:rPr lang="en-US" sz="3400" dirty="0" smtClean="0"/>
              <a:t> </a:t>
            </a:r>
          </a:p>
          <a:p>
            <a:r>
              <a:rPr lang="en-US" sz="3400" dirty="0" smtClean="0"/>
              <a:t>Interactive </a:t>
            </a:r>
            <a:r>
              <a:rPr lang="en-US" sz="3400" dirty="0" err="1" smtClean="0"/>
              <a:t>mindmap</a:t>
            </a:r>
            <a:r>
              <a:rPr lang="en-US" sz="3400" dirty="0" smtClean="0"/>
              <a:t> of SDGs and targets:</a:t>
            </a:r>
            <a:endParaRPr lang="en-US" sz="3400" dirty="0"/>
          </a:p>
          <a:p>
            <a:pPr lvl="1"/>
            <a:r>
              <a:rPr lang="en-US" sz="2900" dirty="0"/>
              <a:t>English: </a:t>
            </a:r>
            <a:r>
              <a:rPr lang="en-US" sz="2900" dirty="0">
                <a:hlinkClick r:id="rId5"/>
              </a:rPr>
              <a:t>https://bit.ly/fab-sdgs-en</a:t>
            </a:r>
            <a:endParaRPr lang="en-US" sz="2900" dirty="0"/>
          </a:p>
          <a:p>
            <a:pPr lvl="1"/>
            <a:r>
              <a:rPr lang="en-US" sz="2900" dirty="0" err="1"/>
              <a:t>Français</a:t>
            </a:r>
            <a:r>
              <a:rPr lang="en-US" sz="2900" dirty="0"/>
              <a:t>: </a:t>
            </a:r>
            <a:r>
              <a:rPr lang="en-US" sz="2900" dirty="0">
                <a:hlinkClick r:id="rId6"/>
              </a:rPr>
              <a:t>https://bit.ly/fab-sdgs-fr</a:t>
            </a:r>
            <a:endParaRPr lang="en-US" sz="2900" dirty="0"/>
          </a:p>
          <a:p>
            <a:pPr lvl="1"/>
            <a:r>
              <a:rPr lang="en-US" sz="2900" dirty="0" err="1"/>
              <a:t>Español</a:t>
            </a:r>
            <a:r>
              <a:rPr lang="en-US" sz="2900" dirty="0"/>
              <a:t>: </a:t>
            </a:r>
            <a:r>
              <a:rPr lang="en-US" sz="2900" dirty="0">
                <a:hlinkClick r:id="rId7"/>
              </a:rPr>
              <a:t>https://bit.ly/fab-sdgs-es</a:t>
            </a:r>
            <a:endParaRPr lang="en-US" sz="2900" dirty="0"/>
          </a:p>
          <a:p>
            <a:pPr lvl="1"/>
            <a:r>
              <a:rPr lang="en-US" sz="2900" dirty="0" err="1"/>
              <a:t>Nederlands</a:t>
            </a:r>
            <a:r>
              <a:rPr lang="en-US" sz="2900" dirty="0"/>
              <a:t>: </a:t>
            </a:r>
            <a:r>
              <a:rPr lang="en-US" sz="2900" dirty="0">
                <a:hlinkClick r:id="rId8"/>
              </a:rPr>
              <a:t>https://bit.ly/fab-sdgs-nl</a:t>
            </a:r>
            <a:endParaRPr lang="en-US" sz="2900" dirty="0" smtClean="0"/>
          </a:p>
          <a:p>
            <a:r>
              <a:rPr lang="en-US" sz="3400" dirty="0" smtClean="0"/>
              <a:t>Submission form for Fab Lab SDG Profile: </a:t>
            </a:r>
            <a:r>
              <a:rPr lang="en-US" sz="3400" dirty="0" smtClean="0">
                <a:hlinkClick r:id="rId9"/>
              </a:rPr>
              <a:t>https://bit.ly/fab14-sdgs-form</a:t>
            </a:r>
            <a:endParaRPr lang="en-US" sz="3400" dirty="0" smtClean="0"/>
          </a:p>
          <a:p>
            <a:r>
              <a:rPr lang="en-US" sz="3400" dirty="0" smtClean="0"/>
              <a:t>FAB16 workshop evaluation form: </a:t>
            </a:r>
            <a:r>
              <a:rPr lang="en-US" sz="3400" dirty="0" smtClean="0">
                <a:hlinkClick r:id="rId10"/>
              </a:rPr>
              <a:t>https://bit.ly/fab16-evaluation</a:t>
            </a:r>
            <a:endParaRPr lang="en-US" sz="3400" dirty="0" smtClean="0"/>
          </a:p>
          <a:p>
            <a:r>
              <a:rPr lang="en-US" sz="3400" dirty="0" smtClean="0"/>
              <a:t>UN Sustainable Development Goals, website in Arab, Chinese, English, Russian and Spanish</a:t>
            </a:r>
          </a:p>
          <a:p>
            <a:pPr lvl="1"/>
            <a:r>
              <a:rPr lang="en-US" sz="2900" dirty="0" smtClean="0">
                <a:hlinkClick r:id="rId11"/>
              </a:rPr>
              <a:t>http://www.un.org/sustainabledevelopment/sustainable-development-goals/</a:t>
            </a:r>
            <a:endParaRPr lang="en-US" sz="2900" dirty="0" smtClean="0"/>
          </a:p>
          <a:p>
            <a:pPr lvl="1"/>
            <a:r>
              <a:rPr lang="en-US" sz="2900" dirty="0"/>
              <a:t>Other languages: </a:t>
            </a:r>
            <a:r>
              <a:rPr lang="en-US" sz="2900" dirty="0">
                <a:hlinkClick r:id="rId12"/>
              </a:rPr>
              <a:t>https://</a:t>
            </a:r>
            <a:r>
              <a:rPr lang="en-US" sz="2900" dirty="0" smtClean="0">
                <a:hlinkClick r:id="rId12"/>
              </a:rPr>
              <a:t>trello.com/b/SjP68HUc/sdg-icons-in-languages</a:t>
            </a:r>
            <a:r>
              <a:rPr lang="en-US" sz="2900" dirty="0" smtClean="0"/>
              <a:t> </a:t>
            </a:r>
          </a:p>
          <a:p>
            <a:r>
              <a:rPr lang="en-US" sz="3400" dirty="0" smtClean="0"/>
              <a:t>Logo’s and pictures © United Nations</a:t>
            </a:r>
            <a:endParaRPr lang="nl-NL" dirty="0"/>
          </a:p>
        </p:txBody>
      </p:sp>
      <p:sp>
        <p:nvSpPr>
          <p:cNvPr id="4" name="Date Placeholder 3"/>
          <p:cNvSpPr>
            <a:spLocks noGrp="1"/>
          </p:cNvSpPr>
          <p:nvPr>
            <p:ph type="dt" sz="half" idx="10"/>
          </p:nvPr>
        </p:nvSpPr>
        <p:spPr/>
        <p:txBody>
          <a:bodyPr/>
          <a:lstStyle/>
          <a:p>
            <a:r>
              <a:rPr lang="nl-NL" smtClean="0"/>
              <a:t>Working Group "Fab Labs and UN Sustainable Development Goals (SDGs)"</a:t>
            </a:r>
            <a:endParaRPr lang="nl-NL" dirty="0"/>
          </a:p>
        </p:txBody>
      </p:sp>
      <p:sp>
        <p:nvSpPr>
          <p:cNvPr id="5" name="Footer Placeholder 4"/>
          <p:cNvSpPr>
            <a:spLocks noGrp="1"/>
          </p:cNvSpPr>
          <p:nvPr>
            <p:ph type="ftr" sz="quarter" idx="11"/>
          </p:nvPr>
        </p:nvSpPr>
        <p:spPr/>
        <p:txBody>
          <a:bodyPr/>
          <a:lstStyle/>
          <a:p>
            <a:r>
              <a:rPr lang="nl-NL" smtClean="0"/>
              <a:t>Update 4 August 2021</a:t>
            </a:r>
            <a:endParaRPr lang="nl-NL"/>
          </a:p>
        </p:txBody>
      </p:sp>
      <p:sp>
        <p:nvSpPr>
          <p:cNvPr id="6" name="Slide Number Placeholder 5"/>
          <p:cNvSpPr>
            <a:spLocks noGrp="1"/>
          </p:cNvSpPr>
          <p:nvPr>
            <p:ph type="sldNum" sz="quarter" idx="12"/>
          </p:nvPr>
        </p:nvSpPr>
        <p:spPr/>
        <p:txBody>
          <a:bodyPr/>
          <a:lstStyle/>
          <a:p>
            <a:fld id="{1AC61109-E5EF-4ECC-A902-D610C199C847}" type="slidenum">
              <a:rPr lang="nl-NL" smtClean="0"/>
              <a:pPr/>
              <a:t>24</a:t>
            </a:fld>
            <a:endParaRPr lang="nl-NL" dirty="0"/>
          </a:p>
        </p:txBody>
      </p:sp>
    </p:spTree>
    <p:extLst>
      <p:ext uri="{BB962C8B-B14F-4D97-AF65-F5344CB8AC3E}">
        <p14:creationId xmlns:p14="http://schemas.microsoft.com/office/powerpoint/2010/main" val="8199720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Thank you!</a:t>
            </a:r>
            <a:endParaRPr lang="nl-NL" dirty="0"/>
          </a:p>
        </p:txBody>
      </p:sp>
      <p:sp>
        <p:nvSpPr>
          <p:cNvPr id="3" name="Content Placeholder 2"/>
          <p:cNvSpPr>
            <a:spLocks noGrp="1"/>
          </p:cNvSpPr>
          <p:nvPr>
            <p:ph idx="1"/>
          </p:nvPr>
        </p:nvSpPr>
        <p:spPr>
          <a:xfrm>
            <a:off x="457200" y="2031690"/>
            <a:ext cx="8229600" cy="2562932"/>
          </a:xfrm>
        </p:spPr>
        <p:txBody>
          <a:bodyPr>
            <a:normAutofit fontScale="62500" lnSpcReduction="20000"/>
          </a:bodyPr>
          <a:lstStyle/>
          <a:p>
            <a:pPr marL="0" indent="0" algn="ctr">
              <a:buNone/>
            </a:pPr>
            <a:r>
              <a:rPr lang="en-US" dirty="0" smtClean="0"/>
              <a:t>Working Group “Fab Labs and UN Sustainable Development Goals (SDGs)”</a:t>
            </a:r>
          </a:p>
          <a:p>
            <a:pPr marL="0" indent="0" algn="ctr">
              <a:buNone/>
            </a:pPr>
            <a:endParaRPr lang="en-US" dirty="0" smtClean="0"/>
          </a:p>
          <a:p>
            <a:pPr marL="0" indent="0" algn="ctr">
              <a:buNone/>
            </a:pPr>
            <a:r>
              <a:rPr lang="nl-NL" sz="2600" dirty="0"/>
              <a:t>Enrico Bassi (Italy), Vaneza Caycho Ñuflo (Peru), Nagwa ElNwishy (Egypt), Neville Govender (South Africa), Ted Hung (Taiwan), Arundhati Jadhav (India), Beno Juarez (Peru), Yogesh Kulkarni (India), Noksy Letsoalo (South Africa), Jean-Baptiste Natali (New Zealand), Mess Wright (USA), Pieter van der Hijden (Netherlands / Suriname) - coordinator</a:t>
            </a:r>
            <a:endParaRPr lang="en-US" dirty="0" smtClean="0"/>
          </a:p>
          <a:p>
            <a:pPr marL="0" indent="0" algn="ctr">
              <a:buNone/>
            </a:pPr>
            <a:endParaRPr lang="en-US" dirty="0"/>
          </a:p>
          <a:p>
            <a:pPr marL="0" indent="0" algn="ctr">
              <a:buNone/>
            </a:pPr>
            <a:r>
              <a:rPr lang="en-US" sz="2600" dirty="0" smtClean="0"/>
              <a:t>Contact: </a:t>
            </a:r>
            <a:r>
              <a:rPr lang="en-US" sz="2600" dirty="0" smtClean="0">
                <a:hlinkClick r:id="rId2"/>
              </a:rPr>
              <a:t>pvdh@sofos.nl</a:t>
            </a:r>
            <a:r>
              <a:rPr lang="en-US" sz="2600" dirty="0" smtClean="0"/>
              <a:t> </a:t>
            </a:r>
            <a:endParaRPr lang="en-US" dirty="0"/>
          </a:p>
          <a:p>
            <a:endParaRPr lang="nl-NL" sz="2400" dirty="0"/>
          </a:p>
        </p:txBody>
      </p:sp>
      <p:sp>
        <p:nvSpPr>
          <p:cNvPr id="4" name="Date Placeholder 3"/>
          <p:cNvSpPr>
            <a:spLocks noGrp="1"/>
          </p:cNvSpPr>
          <p:nvPr>
            <p:ph type="dt" sz="half" idx="10"/>
          </p:nvPr>
        </p:nvSpPr>
        <p:spPr/>
        <p:txBody>
          <a:bodyPr/>
          <a:lstStyle/>
          <a:p>
            <a:r>
              <a:rPr lang="nl-NL" smtClean="0"/>
              <a:t>Working Group "Fab Labs and UN Sustainable Development Goals (SDGs)"</a:t>
            </a:r>
            <a:endParaRPr lang="nl-NL"/>
          </a:p>
        </p:txBody>
      </p:sp>
      <p:sp>
        <p:nvSpPr>
          <p:cNvPr id="5" name="Footer Placeholder 4"/>
          <p:cNvSpPr>
            <a:spLocks noGrp="1"/>
          </p:cNvSpPr>
          <p:nvPr>
            <p:ph type="ftr" sz="quarter" idx="11"/>
          </p:nvPr>
        </p:nvSpPr>
        <p:spPr/>
        <p:txBody>
          <a:bodyPr/>
          <a:lstStyle/>
          <a:p>
            <a:r>
              <a:rPr lang="nl-NL" smtClean="0"/>
              <a:t>Update 4 August 2021</a:t>
            </a:r>
            <a:endParaRPr lang="nl-NL"/>
          </a:p>
        </p:txBody>
      </p:sp>
      <p:sp>
        <p:nvSpPr>
          <p:cNvPr id="6" name="Slide Number Placeholder 5"/>
          <p:cNvSpPr>
            <a:spLocks noGrp="1"/>
          </p:cNvSpPr>
          <p:nvPr>
            <p:ph type="sldNum" sz="quarter" idx="12"/>
          </p:nvPr>
        </p:nvSpPr>
        <p:spPr/>
        <p:txBody>
          <a:bodyPr/>
          <a:lstStyle/>
          <a:p>
            <a:fld id="{1AC61109-E5EF-4ECC-A902-D610C199C847}" type="slidenum">
              <a:rPr lang="nl-NL" smtClean="0"/>
              <a:t>25</a:t>
            </a:fld>
            <a:endParaRPr lang="nl-NL"/>
          </a:p>
        </p:txBody>
      </p:sp>
    </p:spTree>
    <p:extLst>
      <p:ext uri="{BB962C8B-B14F-4D97-AF65-F5344CB8AC3E}">
        <p14:creationId xmlns:p14="http://schemas.microsoft.com/office/powerpoint/2010/main" val="36226337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nl-NL" dirty="0" smtClean="0"/>
              <a:t>1. Welcome and personal introduction</a:t>
            </a:r>
            <a:endParaRPr lang="nl-NL" dirty="0"/>
          </a:p>
        </p:txBody>
      </p:sp>
      <p:sp>
        <p:nvSpPr>
          <p:cNvPr id="4" name="Date Placeholder 3"/>
          <p:cNvSpPr>
            <a:spLocks noGrp="1"/>
          </p:cNvSpPr>
          <p:nvPr>
            <p:ph type="dt" sz="half" idx="10"/>
          </p:nvPr>
        </p:nvSpPr>
        <p:spPr/>
        <p:txBody>
          <a:bodyPr/>
          <a:lstStyle/>
          <a:p>
            <a:r>
              <a:rPr lang="nl-NL" smtClean="0"/>
              <a:t>Working Group "Fab Labs and UN Sustainable Development Goals (SDGs)"</a:t>
            </a:r>
            <a:endParaRPr lang="nl-NL"/>
          </a:p>
        </p:txBody>
      </p:sp>
      <p:sp>
        <p:nvSpPr>
          <p:cNvPr id="5" name="Footer Placeholder 4"/>
          <p:cNvSpPr>
            <a:spLocks noGrp="1"/>
          </p:cNvSpPr>
          <p:nvPr>
            <p:ph type="ftr" sz="quarter" idx="11"/>
          </p:nvPr>
        </p:nvSpPr>
        <p:spPr/>
        <p:txBody>
          <a:bodyPr/>
          <a:lstStyle/>
          <a:p>
            <a:r>
              <a:rPr lang="nl-NL" smtClean="0"/>
              <a:t>Update 4 August 2021</a:t>
            </a:r>
            <a:endParaRPr lang="nl-NL"/>
          </a:p>
        </p:txBody>
      </p:sp>
      <p:sp>
        <p:nvSpPr>
          <p:cNvPr id="6" name="Slide Number Placeholder 5"/>
          <p:cNvSpPr>
            <a:spLocks noGrp="1"/>
          </p:cNvSpPr>
          <p:nvPr>
            <p:ph type="sldNum" sz="quarter" idx="12"/>
          </p:nvPr>
        </p:nvSpPr>
        <p:spPr/>
        <p:txBody>
          <a:bodyPr/>
          <a:lstStyle/>
          <a:p>
            <a:fld id="{1AC61109-E5EF-4ECC-A902-D610C199C847}" type="slidenum">
              <a:rPr lang="nl-NL" smtClean="0"/>
              <a:pPr/>
              <a:t>3</a:t>
            </a:fld>
            <a:endParaRPr lang="nl-NL"/>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5314" y="1779653"/>
            <a:ext cx="4552950" cy="2066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265277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2. Explore the Sustainable Development Goals (SDGs)</a:t>
            </a:r>
            <a:endParaRPr lang="nl-NL" sz="3600" dirty="0"/>
          </a:p>
        </p:txBody>
      </p:sp>
      <p:sp>
        <p:nvSpPr>
          <p:cNvPr id="4" name="Date Placeholder 3"/>
          <p:cNvSpPr>
            <a:spLocks noGrp="1"/>
          </p:cNvSpPr>
          <p:nvPr>
            <p:ph type="dt" sz="half" idx="10"/>
          </p:nvPr>
        </p:nvSpPr>
        <p:spPr/>
        <p:txBody>
          <a:bodyPr/>
          <a:lstStyle/>
          <a:p>
            <a:r>
              <a:rPr lang="nl-NL" smtClean="0"/>
              <a:t>Working Group "Fab Labs and UN Sustainable Development Goals (SDGs)"</a:t>
            </a:r>
            <a:endParaRPr lang="nl-NL"/>
          </a:p>
        </p:txBody>
      </p:sp>
      <p:sp>
        <p:nvSpPr>
          <p:cNvPr id="5" name="Footer Placeholder 4"/>
          <p:cNvSpPr>
            <a:spLocks noGrp="1"/>
          </p:cNvSpPr>
          <p:nvPr>
            <p:ph type="ftr" sz="quarter" idx="11"/>
          </p:nvPr>
        </p:nvSpPr>
        <p:spPr/>
        <p:txBody>
          <a:bodyPr/>
          <a:lstStyle/>
          <a:p>
            <a:r>
              <a:rPr lang="nl-NL" smtClean="0"/>
              <a:t>Update 4 August 2021</a:t>
            </a:r>
            <a:endParaRPr lang="nl-NL"/>
          </a:p>
        </p:txBody>
      </p:sp>
      <p:sp>
        <p:nvSpPr>
          <p:cNvPr id="6" name="Slide Number Placeholder 5"/>
          <p:cNvSpPr>
            <a:spLocks noGrp="1"/>
          </p:cNvSpPr>
          <p:nvPr>
            <p:ph type="sldNum" sz="quarter" idx="12"/>
          </p:nvPr>
        </p:nvSpPr>
        <p:spPr/>
        <p:txBody>
          <a:bodyPr/>
          <a:lstStyle/>
          <a:p>
            <a:fld id="{1AC61109-E5EF-4ECC-A902-D610C199C847}" type="slidenum">
              <a:rPr lang="nl-NL" smtClean="0"/>
              <a:pPr/>
              <a:t>4</a:t>
            </a:fld>
            <a:endParaRPr lang="nl-NL"/>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6989" y="1732357"/>
            <a:ext cx="4010025" cy="2238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565963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2. Explore the Sustainable Development Goals (SDGs)</a:t>
            </a:r>
            <a:endParaRPr lang="nl-NL" sz="3600" dirty="0"/>
          </a:p>
        </p:txBody>
      </p:sp>
      <p:sp>
        <p:nvSpPr>
          <p:cNvPr id="10" name="Content Placeholder 9"/>
          <p:cNvSpPr>
            <a:spLocks noGrp="1"/>
          </p:cNvSpPr>
          <p:nvPr>
            <p:ph sz="half" idx="1"/>
          </p:nvPr>
        </p:nvSpPr>
        <p:spPr/>
        <p:txBody>
          <a:bodyPr>
            <a:normAutofit fontScale="70000" lnSpcReduction="20000"/>
          </a:bodyPr>
          <a:lstStyle/>
          <a:p>
            <a:pPr marL="0" indent="0">
              <a:buNone/>
            </a:pPr>
            <a:r>
              <a:rPr lang="en-US" dirty="0"/>
              <a:t>Sustainable Development Goals:</a:t>
            </a:r>
          </a:p>
          <a:p>
            <a:r>
              <a:rPr lang="nl-NL" dirty="0"/>
              <a:t>Worldwide human </a:t>
            </a:r>
            <a:r>
              <a:rPr lang="nl-NL" dirty="0" smtClean="0"/>
              <a:t>Agenda 2030</a:t>
            </a:r>
          </a:p>
          <a:p>
            <a:pPr lvl="1"/>
            <a:r>
              <a:rPr lang="en-US" dirty="0"/>
              <a:t>2016-2030</a:t>
            </a:r>
          </a:p>
          <a:p>
            <a:pPr lvl="1"/>
            <a:r>
              <a:rPr lang="en-US" dirty="0"/>
              <a:t>All countries (193) </a:t>
            </a:r>
            <a:endParaRPr lang="en-US" dirty="0" smtClean="0"/>
          </a:p>
          <a:p>
            <a:pPr lvl="1"/>
            <a:r>
              <a:rPr lang="en-US" dirty="0" smtClean="0"/>
              <a:t>All </a:t>
            </a:r>
            <a:r>
              <a:rPr lang="en-US" dirty="0"/>
              <a:t>aspects of </a:t>
            </a:r>
            <a:r>
              <a:rPr lang="en-US" dirty="0" smtClean="0"/>
              <a:t>life</a:t>
            </a:r>
          </a:p>
          <a:p>
            <a:pPr lvl="1"/>
            <a:r>
              <a:rPr lang="en-US" dirty="0" smtClean="0"/>
              <a:t>At </a:t>
            </a:r>
            <a:r>
              <a:rPr lang="en-US" dirty="0"/>
              <a:t>all levels</a:t>
            </a:r>
          </a:p>
          <a:p>
            <a:r>
              <a:rPr lang="en-US" dirty="0"/>
              <a:t>Many programs, projects and </a:t>
            </a:r>
            <a:r>
              <a:rPr lang="en-US" dirty="0" smtClean="0"/>
              <a:t>activities; unlocks </a:t>
            </a:r>
            <a:r>
              <a:rPr lang="en-US" dirty="0"/>
              <a:t>new resources</a:t>
            </a:r>
            <a:r>
              <a:rPr lang="nl-NL" dirty="0"/>
              <a:t>  </a:t>
            </a:r>
            <a:endParaRPr lang="en-US" dirty="0" smtClean="0"/>
          </a:p>
          <a:p>
            <a:r>
              <a:rPr lang="en-US" dirty="0" smtClean="0"/>
              <a:t>Paris Climate Agreement included</a:t>
            </a:r>
          </a:p>
          <a:p>
            <a:r>
              <a:rPr lang="en-US" dirty="0" smtClean="0"/>
              <a:t>“Leave No One Behind” (LNOB)</a:t>
            </a:r>
            <a:endParaRPr lang="nl-NL" dirty="0"/>
          </a:p>
        </p:txBody>
      </p:sp>
      <p:pic>
        <p:nvPicPr>
          <p:cNvPr id="9" name="Picture 5"/>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516082" y="1200150"/>
            <a:ext cx="2302835" cy="3394075"/>
          </a:xfrm>
        </p:spPr>
      </p:pic>
      <p:sp>
        <p:nvSpPr>
          <p:cNvPr id="4" name="Date Placeholder 3"/>
          <p:cNvSpPr>
            <a:spLocks noGrp="1"/>
          </p:cNvSpPr>
          <p:nvPr>
            <p:ph type="dt" sz="half" idx="10"/>
          </p:nvPr>
        </p:nvSpPr>
        <p:spPr/>
        <p:txBody>
          <a:bodyPr/>
          <a:lstStyle/>
          <a:p>
            <a:r>
              <a:rPr lang="nl-NL" smtClean="0"/>
              <a:t>Working Group "Fab Labs and UN Sustainable Development Goals (SDGs)"</a:t>
            </a:r>
            <a:endParaRPr lang="nl-NL"/>
          </a:p>
        </p:txBody>
      </p:sp>
      <p:sp>
        <p:nvSpPr>
          <p:cNvPr id="5" name="Footer Placeholder 4"/>
          <p:cNvSpPr>
            <a:spLocks noGrp="1"/>
          </p:cNvSpPr>
          <p:nvPr>
            <p:ph type="ftr" sz="quarter" idx="11"/>
          </p:nvPr>
        </p:nvSpPr>
        <p:spPr/>
        <p:txBody>
          <a:bodyPr/>
          <a:lstStyle/>
          <a:p>
            <a:r>
              <a:rPr lang="nl-NL" smtClean="0"/>
              <a:t>Update 4 August 2021</a:t>
            </a:r>
            <a:endParaRPr lang="nl-NL"/>
          </a:p>
        </p:txBody>
      </p:sp>
      <p:sp>
        <p:nvSpPr>
          <p:cNvPr id="6" name="Slide Number Placeholder 5"/>
          <p:cNvSpPr>
            <a:spLocks noGrp="1"/>
          </p:cNvSpPr>
          <p:nvPr>
            <p:ph type="sldNum" sz="quarter" idx="12"/>
          </p:nvPr>
        </p:nvSpPr>
        <p:spPr/>
        <p:txBody>
          <a:bodyPr/>
          <a:lstStyle/>
          <a:p>
            <a:fld id="{1AC61109-E5EF-4ECC-A902-D610C199C847}" type="slidenum">
              <a:rPr lang="nl-NL" smtClean="0"/>
              <a:pPr/>
              <a:t>5</a:t>
            </a:fld>
            <a:endParaRPr lang="nl-NL"/>
          </a:p>
        </p:txBody>
      </p:sp>
    </p:spTree>
    <p:extLst>
      <p:ext uri="{BB962C8B-B14F-4D97-AF65-F5344CB8AC3E}">
        <p14:creationId xmlns:p14="http://schemas.microsoft.com/office/powerpoint/2010/main" val="7678578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nl-NL" smtClean="0"/>
              <a:t>Working Group "Fab Labs and UN Sustainable Development Goals (SDGs)"</a:t>
            </a:r>
            <a:endParaRPr lang="nl-NL"/>
          </a:p>
        </p:txBody>
      </p:sp>
      <p:sp>
        <p:nvSpPr>
          <p:cNvPr id="6" name="Footer Placeholder 5"/>
          <p:cNvSpPr>
            <a:spLocks noGrp="1"/>
          </p:cNvSpPr>
          <p:nvPr>
            <p:ph type="ftr" sz="quarter" idx="11"/>
          </p:nvPr>
        </p:nvSpPr>
        <p:spPr/>
        <p:txBody>
          <a:bodyPr/>
          <a:lstStyle/>
          <a:p>
            <a:r>
              <a:rPr lang="nl-NL" smtClean="0"/>
              <a:t>Update 4 August 2021</a:t>
            </a:r>
            <a:endParaRPr lang="nl-NL"/>
          </a:p>
        </p:txBody>
      </p:sp>
      <p:sp>
        <p:nvSpPr>
          <p:cNvPr id="7" name="Slide Number Placeholder 6"/>
          <p:cNvSpPr>
            <a:spLocks noGrp="1"/>
          </p:cNvSpPr>
          <p:nvPr>
            <p:ph type="sldNum" sz="quarter" idx="12"/>
          </p:nvPr>
        </p:nvSpPr>
        <p:spPr/>
        <p:txBody>
          <a:bodyPr/>
          <a:lstStyle/>
          <a:p>
            <a:fld id="{1AC61109-E5EF-4ECC-A902-D610C199C847}" type="slidenum">
              <a:rPr lang="nl-NL" smtClean="0"/>
              <a:t>6</a:t>
            </a:fld>
            <a:endParaRPr lang="nl-NL"/>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863" y="490538"/>
            <a:ext cx="8296275" cy="4162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819999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nl-NL" smtClean="0"/>
              <a:t>Working Group "Fab Labs and UN Sustainable Development Goals (SDGs)"</a:t>
            </a:r>
            <a:endParaRPr lang="nl-NL"/>
          </a:p>
        </p:txBody>
      </p:sp>
      <p:sp>
        <p:nvSpPr>
          <p:cNvPr id="3" name="Footer Placeholder 2"/>
          <p:cNvSpPr>
            <a:spLocks noGrp="1"/>
          </p:cNvSpPr>
          <p:nvPr>
            <p:ph type="ftr" sz="quarter" idx="11"/>
          </p:nvPr>
        </p:nvSpPr>
        <p:spPr/>
        <p:txBody>
          <a:bodyPr/>
          <a:lstStyle/>
          <a:p>
            <a:r>
              <a:rPr lang="nl-NL" smtClean="0"/>
              <a:t>Update 4 August 2021</a:t>
            </a:r>
            <a:endParaRPr lang="nl-NL"/>
          </a:p>
        </p:txBody>
      </p:sp>
      <p:sp>
        <p:nvSpPr>
          <p:cNvPr id="4" name="Slide Number Placeholder 3"/>
          <p:cNvSpPr>
            <a:spLocks noGrp="1"/>
          </p:cNvSpPr>
          <p:nvPr>
            <p:ph type="sldNum" sz="quarter" idx="12"/>
          </p:nvPr>
        </p:nvSpPr>
        <p:spPr/>
        <p:txBody>
          <a:bodyPr/>
          <a:lstStyle/>
          <a:p>
            <a:fld id="{1AC61109-E5EF-4ECC-A902-D610C199C847}" type="slidenum">
              <a:rPr lang="nl-NL" smtClean="0"/>
              <a:t>7</a:t>
            </a:fld>
            <a:endParaRPr lang="nl-NL"/>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339502"/>
            <a:ext cx="8415442" cy="41876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802313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2. Explore the Sustainable Development Goals (SDGs)</a:t>
            </a:r>
            <a:endParaRPr lang="nl-NL" sz="3600" dirty="0"/>
          </a:p>
        </p:txBody>
      </p:sp>
      <p:sp>
        <p:nvSpPr>
          <p:cNvPr id="8" name="Content Placeholder 15"/>
          <p:cNvSpPr>
            <a:spLocks noGrp="1"/>
          </p:cNvSpPr>
          <p:nvPr>
            <p:ph sz="half" idx="1"/>
          </p:nvPr>
        </p:nvSpPr>
        <p:spPr/>
        <p:txBody>
          <a:bodyPr>
            <a:normAutofit fontScale="70000" lnSpcReduction="20000"/>
          </a:bodyPr>
          <a:lstStyle/>
          <a:p>
            <a:pPr marL="0" indent="0">
              <a:buNone/>
            </a:pPr>
            <a:r>
              <a:rPr lang="en-US" dirty="0" smtClean="0"/>
              <a:t>Why are SDGs important for </a:t>
            </a:r>
            <a:r>
              <a:rPr lang="en-US" dirty="0" err="1" smtClean="0"/>
              <a:t>fablabs</a:t>
            </a:r>
            <a:r>
              <a:rPr lang="en-US" dirty="0" smtClean="0"/>
              <a:t> / makerspaces?</a:t>
            </a:r>
          </a:p>
          <a:p>
            <a:r>
              <a:rPr lang="en-US" dirty="0"/>
              <a:t>SDGs help focus our activities</a:t>
            </a:r>
          </a:p>
          <a:p>
            <a:r>
              <a:rPr lang="en-US" dirty="0"/>
              <a:t>SDG </a:t>
            </a:r>
            <a:r>
              <a:rPr lang="en-US" dirty="0" smtClean="0"/>
              <a:t>help clarify our </a:t>
            </a:r>
            <a:r>
              <a:rPr lang="en-US" dirty="0"/>
              <a:t>impact</a:t>
            </a:r>
          </a:p>
          <a:p>
            <a:r>
              <a:rPr lang="en-US" dirty="0" smtClean="0"/>
              <a:t>SDG is internal (fab lab network) and external (Rest of World) frame of reference</a:t>
            </a:r>
          </a:p>
        </p:txBody>
      </p:sp>
      <p:sp>
        <p:nvSpPr>
          <p:cNvPr id="7" name="Content Placeholder 6"/>
          <p:cNvSpPr>
            <a:spLocks noGrp="1"/>
          </p:cNvSpPr>
          <p:nvPr>
            <p:ph sz="half" idx="2"/>
          </p:nvPr>
        </p:nvSpPr>
        <p:spPr/>
        <p:txBody>
          <a:bodyPr>
            <a:normAutofit fontScale="70000" lnSpcReduction="20000"/>
          </a:bodyPr>
          <a:lstStyle/>
          <a:p>
            <a:pPr marL="0" indent="0">
              <a:buNone/>
            </a:pPr>
            <a:r>
              <a:rPr lang="nl-NL" dirty="0" smtClean="0"/>
              <a:t>How can fablabs / makerspaces start?</a:t>
            </a:r>
          </a:p>
          <a:p>
            <a:r>
              <a:rPr lang="en-US" dirty="0"/>
              <a:t>Set-up SDG Profile of 2-4 SDGs that best suit your </a:t>
            </a:r>
            <a:r>
              <a:rPr lang="en-US" dirty="0" err="1"/>
              <a:t>fablab</a:t>
            </a:r>
            <a:endParaRPr lang="en-US" dirty="0"/>
          </a:p>
          <a:p>
            <a:pPr lvl="1"/>
            <a:r>
              <a:rPr lang="en-US" dirty="0" err="1"/>
              <a:t>Eg</a:t>
            </a:r>
            <a:r>
              <a:rPr lang="en-US" dirty="0"/>
              <a:t> SDG-04-08-09-17</a:t>
            </a:r>
          </a:p>
          <a:p>
            <a:r>
              <a:rPr lang="en-US" dirty="0" smtClean="0"/>
              <a:t>Align your policy with your profile</a:t>
            </a:r>
          </a:p>
          <a:p>
            <a:r>
              <a:rPr lang="en-US" dirty="0" smtClean="0"/>
              <a:t>Share </a:t>
            </a:r>
            <a:r>
              <a:rPr lang="en-US" dirty="0"/>
              <a:t>your SDG profile</a:t>
            </a:r>
          </a:p>
          <a:p>
            <a:r>
              <a:rPr lang="en-US" dirty="0"/>
              <a:t>Insight in all SDG profiles strengthens our </a:t>
            </a:r>
            <a:r>
              <a:rPr lang="en-US" dirty="0" smtClean="0"/>
              <a:t>network</a:t>
            </a:r>
          </a:p>
          <a:p>
            <a:pPr lvl="1"/>
            <a:r>
              <a:rPr lang="en-US" dirty="0" smtClean="0"/>
              <a:t>Sister labs, twin labs?</a:t>
            </a:r>
            <a:endParaRPr lang="en-US" dirty="0"/>
          </a:p>
          <a:p>
            <a:r>
              <a:rPr lang="en-US" dirty="0" smtClean="0"/>
              <a:t>A stronger network makes us a more interesting partner</a:t>
            </a:r>
          </a:p>
        </p:txBody>
      </p:sp>
      <p:sp>
        <p:nvSpPr>
          <p:cNvPr id="4" name="Date Placeholder 3"/>
          <p:cNvSpPr>
            <a:spLocks noGrp="1"/>
          </p:cNvSpPr>
          <p:nvPr>
            <p:ph type="dt" sz="half" idx="10"/>
          </p:nvPr>
        </p:nvSpPr>
        <p:spPr/>
        <p:txBody>
          <a:bodyPr/>
          <a:lstStyle/>
          <a:p>
            <a:r>
              <a:rPr lang="nl-NL" smtClean="0"/>
              <a:t>Working Group "Fab Labs and UN Sustainable Development Goals (SDGs)"</a:t>
            </a:r>
            <a:endParaRPr lang="nl-NL"/>
          </a:p>
        </p:txBody>
      </p:sp>
      <p:sp>
        <p:nvSpPr>
          <p:cNvPr id="5" name="Footer Placeholder 4"/>
          <p:cNvSpPr>
            <a:spLocks noGrp="1"/>
          </p:cNvSpPr>
          <p:nvPr>
            <p:ph type="ftr" sz="quarter" idx="11"/>
          </p:nvPr>
        </p:nvSpPr>
        <p:spPr/>
        <p:txBody>
          <a:bodyPr/>
          <a:lstStyle/>
          <a:p>
            <a:r>
              <a:rPr lang="nl-NL" dirty="0" smtClean="0"/>
              <a:t>Update 4 August 2021</a:t>
            </a:r>
            <a:endParaRPr lang="nl-NL" dirty="0"/>
          </a:p>
        </p:txBody>
      </p:sp>
      <p:sp>
        <p:nvSpPr>
          <p:cNvPr id="6" name="Slide Number Placeholder 5"/>
          <p:cNvSpPr>
            <a:spLocks noGrp="1"/>
          </p:cNvSpPr>
          <p:nvPr>
            <p:ph type="sldNum" sz="quarter" idx="12"/>
          </p:nvPr>
        </p:nvSpPr>
        <p:spPr/>
        <p:txBody>
          <a:bodyPr/>
          <a:lstStyle/>
          <a:p>
            <a:fld id="{1AC61109-E5EF-4ECC-A902-D610C199C847}" type="slidenum">
              <a:rPr lang="nl-NL" smtClean="0"/>
              <a:pPr/>
              <a:t>8</a:t>
            </a:fld>
            <a:endParaRPr lang="nl-NL"/>
          </a:p>
        </p:txBody>
      </p:sp>
    </p:spTree>
    <p:extLst>
      <p:ext uri="{BB962C8B-B14F-4D97-AF65-F5344CB8AC3E}">
        <p14:creationId xmlns:p14="http://schemas.microsoft.com/office/powerpoint/2010/main" val="35027424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Intermezzo</a:t>
            </a:r>
            <a:endParaRPr lang="nl-NL" dirty="0"/>
          </a:p>
        </p:txBody>
      </p:sp>
      <p:sp>
        <p:nvSpPr>
          <p:cNvPr id="8" name="Text Placeholder 7"/>
          <p:cNvSpPr>
            <a:spLocks noGrp="1"/>
          </p:cNvSpPr>
          <p:nvPr>
            <p:ph type="body" idx="1"/>
          </p:nvPr>
        </p:nvSpPr>
        <p:spPr/>
        <p:txBody>
          <a:bodyPr/>
          <a:lstStyle/>
          <a:p>
            <a:r>
              <a:rPr lang="en-US" dirty="0" smtClean="0"/>
              <a:t>Quick tour through the 17 goals (separate file)</a:t>
            </a:r>
            <a:endParaRPr lang="nl-NL" dirty="0"/>
          </a:p>
        </p:txBody>
      </p:sp>
      <p:sp>
        <p:nvSpPr>
          <p:cNvPr id="5" name="Date Placeholder 4"/>
          <p:cNvSpPr>
            <a:spLocks noGrp="1"/>
          </p:cNvSpPr>
          <p:nvPr>
            <p:ph type="dt" sz="half" idx="10"/>
          </p:nvPr>
        </p:nvSpPr>
        <p:spPr/>
        <p:txBody>
          <a:bodyPr/>
          <a:lstStyle/>
          <a:p>
            <a:r>
              <a:rPr lang="nl-NL" smtClean="0"/>
              <a:t>Working Group "Fab Labs and UN Sustainable Development Goals (SDGs)"</a:t>
            </a:r>
            <a:endParaRPr lang="nl-NL"/>
          </a:p>
        </p:txBody>
      </p:sp>
      <p:sp>
        <p:nvSpPr>
          <p:cNvPr id="6" name="Footer Placeholder 5"/>
          <p:cNvSpPr>
            <a:spLocks noGrp="1"/>
          </p:cNvSpPr>
          <p:nvPr>
            <p:ph type="ftr" sz="quarter" idx="11"/>
          </p:nvPr>
        </p:nvSpPr>
        <p:spPr/>
        <p:txBody>
          <a:bodyPr/>
          <a:lstStyle/>
          <a:p>
            <a:r>
              <a:rPr lang="nl-NL" smtClean="0"/>
              <a:t>Update 4 August 2021</a:t>
            </a:r>
            <a:endParaRPr lang="nl-NL"/>
          </a:p>
        </p:txBody>
      </p:sp>
      <p:sp>
        <p:nvSpPr>
          <p:cNvPr id="7" name="Slide Number Placeholder 6"/>
          <p:cNvSpPr>
            <a:spLocks noGrp="1"/>
          </p:cNvSpPr>
          <p:nvPr>
            <p:ph type="sldNum" sz="quarter" idx="12"/>
          </p:nvPr>
        </p:nvSpPr>
        <p:spPr/>
        <p:txBody>
          <a:bodyPr/>
          <a:lstStyle/>
          <a:p>
            <a:fld id="{1AC61109-E5EF-4ECC-A902-D610C199C847}" type="slidenum">
              <a:rPr lang="nl-NL" smtClean="0"/>
              <a:t>9</a:t>
            </a:fld>
            <a:endParaRPr lang="nl-NL"/>
          </a:p>
        </p:txBody>
      </p:sp>
    </p:spTree>
    <p:extLst>
      <p:ext uri="{BB962C8B-B14F-4D97-AF65-F5344CB8AC3E}">
        <p14:creationId xmlns:p14="http://schemas.microsoft.com/office/powerpoint/2010/main" val="7203580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3012</TotalTime>
  <Words>1178</Words>
  <Application>Microsoft Office PowerPoint</Application>
  <PresentationFormat>On-screen Show (16:9)</PresentationFormat>
  <Paragraphs>167</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How to align your Fab Lab / Makerspace with the U.N. Sustainable Development Goals (SDGs)</vt:lpstr>
      <vt:lpstr>Agenda</vt:lpstr>
      <vt:lpstr>1. Welcome and personal introduction</vt:lpstr>
      <vt:lpstr>2. Explore the Sustainable Development Goals (SDGs)</vt:lpstr>
      <vt:lpstr>2. Explore the Sustainable Development Goals (SDGs)</vt:lpstr>
      <vt:lpstr>PowerPoint Presentation</vt:lpstr>
      <vt:lpstr>PowerPoint Presentation</vt:lpstr>
      <vt:lpstr>2. Explore the Sustainable Development Goals (SDGs)</vt:lpstr>
      <vt:lpstr>Intermezzo</vt:lpstr>
      <vt:lpstr>3. Determine the SDG Profile for your fablab</vt:lpstr>
      <vt:lpstr>3. Determine the SDG Profile for your fablab</vt:lpstr>
      <vt:lpstr>3. Determine the SDG Profile for your fablab</vt:lpstr>
      <vt:lpstr>4. Plan a better match with your SDG Profile</vt:lpstr>
      <vt:lpstr>4. Plan a better match with your SDG Profile</vt:lpstr>
      <vt:lpstr>4. Plan a better match with your SDG Profile</vt:lpstr>
      <vt:lpstr>4. Plan a better match with your SDG Profile</vt:lpstr>
      <vt:lpstr>5. Identify new opportunities for the Fab Lab Network</vt:lpstr>
      <vt:lpstr>5. Identify new opportunities for the FabLab Network</vt:lpstr>
      <vt:lpstr>5. Identify new opportunities for the Fab Lab Network</vt:lpstr>
      <vt:lpstr>5. Identify new opportunities for the Fab Lab Network</vt:lpstr>
      <vt:lpstr>6. Evaluation and follow-up </vt:lpstr>
      <vt:lpstr>6. Evaluation and follow-up </vt:lpstr>
      <vt:lpstr>6. Evaluation and follow-up </vt:lpstr>
      <vt:lpstr>Resources</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dc:title>
  <dc:creator>Pieter van der Hijden</dc:creator>
  <cp:lastModifiedBy>Pieter van der Hijden</cp:lastModifiedBy>
  <cp:revision>144</cp:revision>
  <cp:lastPrinted>2019-02-20T17:00:18Z</cp:lastPrinted>
  <dcterms:created xsi:type="dcterms:W3CDTF">2017-07-19T15:59:17Z</dcterms:created>
  <dcterms:modified xsi:type="dcterms:W3CDTF">2021-08-04T15:35:11Z</dcterms:modified>
</cp:coreProperties>
</file>